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86" r:id="rId3"/>
    <p:sldId id="287" r:id="rId4"/>
    <p:sldId id="292" r:id="rId5"/>
    <p:sldId id="294" r:id="rId6"/>
    <p:sldId id="296" r:id="rId7"/>
    <p:sldId id="297" r:id="rId8"/>
    <p:sldId id="289" r:id="rId9"/>
    <p:sldId id="293" r:id="rId10"/>
    <p:sldId id="302" r:id="rId11"/>
    <p:sldId id="295" r:id="rId12"/>
    <p:sldId id="288" r:id="rId13"/>
    <p:sldId id="300" r:id="rId14"/>
    <p:sldId id="291" r:id="rId15"/>
    <p:sldId id="298" r:id="rId16"/>
    <p:sldId id="299" r:id="rId17"/>
    <p:sldId id="301" r:id="rId18"/>
    <p:sldId id="26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4882" autoAdjust="0"/>
  </p:normalViewPr>
  <p:slideViewPr>
    <p:cSldViewPr snapToGrid="0">
      <p:cViewPr varScale="1">
        <p:scale>
          <a:sx n="56" d="100"/>
          <a:sy n="56" d="100"/>
        </p:scale>
        <p:origin x="84"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F5A61F-BF4D-4E9E-B276-51B4D0A20B9D}" type="datetimeFigureOut">
              <a:rPr kumimoji="1" lang="ja-JP" altLang="en-US" smtClean="0"/>
              <a:t>2024/3/4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FE9C34-B39C-4E22-B29E-E1353626EAD1}" type="slidenum">
              <a:rPr kumimoji="1" lang="ja-JP" altLang="en-US" smtClean="0"/>
              <a:t>‹#›</a:t>
            </a:fld>
            <a:endParaRPr kumimoji="1" lang="ja-JP" altLang="en-US"/>
          </a:p>
        </p:txBody>
      </p:sp>
    </p:spTree>
    <p:extLst>
      <p:ext uri="{BB962C8B-B14F-4D97-AF65-F5344CB8AC3E}">
        <p14:creationId xmlns:p14="http://schemas.microsoft.com/office/powerpoint/2010/main" val="270274983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BSL3</a:t>
            </a:r>
            <a:r>
              <a:rPr kumimoji="1" lang="ja-JP" altLang="en-US" dirty="0"/>
              <a:t>実験室におけるインターロック</a:t>
            </a:r>
            <a:r>
              <a:rPr kumimoji="1" lang="en-US" altLang="ja-JP" dirty="0"/>
              <a:t>(</a:t>
            </a:r>
            <a:r>
              <a:rPr kumimoji="1" lang="ja-JP" altLang="en-US" dirty="0"/>
              <a:t>連動</a:t>
            </a:r>
            <a:r>
              <a:rPr kumimoji="1" lang="en-US" altLang="ja-JP" dirty="0"/>
              <a:t>)</a:t>
            </a:r>
            <a:r>
              <a:rPr kumimoji="1" lang="ja-JP" altLang="en-US" dirty="0"/>
              <a:t>制御</a:t>
            </a:r>
          </a:p>
        </p:txBody>
      </p:sp>
      <p:sp>
        <p:nvSpPr>
          <p:cNvPr id="4" name="スライド番号プレースホルダー 3"/>
          <p:cNvSpPr>
            <a:spLocks noGrp="1"/>
          </p:cNvSpPr>
          <p:nvPr>
            <p:ph type="sldNum" sz="quarter" idx="5"/>
          </p:nvPr>
        </p:nvSpPr>
        <p:spPr/>
        <p:txBody>
          <a:bodyPr/>
          <a:lstStyle/>
          <a:p>
            <a:fld id="{54FE9C34-B39C-4E22-B29E-E1353626EAD1}" type="slidenum">
              <a:rPr kumimoji="1" lang="ja-JP" altLang="en-US" smtClean="0"/>
              <a:t>1</a:t>
            </a:fld>
            <a:endParaRPr kumimoji="1" lang="ja-JP" altLang="en-US"/>
          </a:p>
        </p:txBody>
      </p:sp>
    </p:spTree>
    <p:extLst>
      <p:ext uri="{BB962C8B-B14F-4D97-AF65-F5344CB8AC3E}">
        <p14:creationId xmlns:p14="http://schemas.microsoft.com/office/powerpoint/2010/main" val="3457636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ノート</a:t>
            </a:r>
            <a:r>
              <a:rPr kumimoji="1" lang="en-US" altLang="ja-JP" dirty="0"/>
              <a:t>/</a:t>
            </a:r>
            <a:r>
              <a:rPr kumimoji="1" lang="ja-JP" altLang="en-US" dirty="0"/>
              <a:t>自己保持機能</a:t>
            </a:r>
          </a:p>
        </p:txBody>
      </p:sp>
      <p:sp>
        <p:nvSpPr>
          <p:cNvPr id="4" name="スライド番号プレースホルダー 3"/>
          <p:cNvSpPr>
            <a:spLocks noGrp="1"/>
          </p:cNvSpPr>
          <p:nvPr>
            <p:ph type="sldNum" sz="quarter" idx="5"/>
          </p:nvPr>
        </p:nvSpPr>
        <p:spPr/>
        <p:txBody>
          <a:bodyPr/>
          <a:lstStyle/>
          <a:p>
            <a:fld id="{54FE9C34-B39C-4E22-B29E-E1353626EAD1}" type="slidenum">
              <a:rPr kumimoji="1" lang="ja-JP" altLang="en-US" smtClean="0"/>
              <a:t>10</a:t>
            </a:fld>
            <a:endParaRPr kumimoji="1" lang="ja-JP" altLang="en-US"/>
          </a:p>
        </p:txBody>
      </p:sp>
    </p:spTree>
    <p:extLst>
      <p:ext uri="{BB962C8B-B14F-4D97-AF65-F5344CB8AC3E}">
        <p14:creationId xmlns:p14="http://schemas.microsoft.com/office/powerpoint/2010/main" val="24558115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順序制御</a:t>
            </a:r>
            <a:r>
              <a:rPr kumimoji="1" lang="en-US" altLang="ja-JP" dirty="0"/>
              <a:t>/</a:t>
            </a:r>
            <a:r>
              <a:rPr kumimoji="1" lang="ja-JP" altLang="en-US" dirty="0"/>
              <a:t>ファン</a:t>
            </a:r>
            <a:r>
              <a:rPr kumimoji="1" lang="en-US" altLang="ja-JP" dirty="0"/>
              <a:t>(2/2)</a:t>
            </a:r>
            <a:endParaRPr kumimoji="1" lang="ja-JP" altLang="en-US" dirty="0"/>
          </a:p>
          <a:p>
            <a:r>
              <a:rPr kumimoji="1" lang="ja-JP" altLang="en-US" dirty="0"/>
              <a:t>・</a:t>
            </a:r>
            <a:r>
              <a:rPr kumimoji="1" lang="en-US" altLang="ja-JP" dirty="0"/>
              <a:t>2</a:t>
            </a:r>
            <a:r>
              <a:rPr kumimoji="1" lang="ja-JP" altLang="en-US" dirty="0"/>
              <a:t>つのファンの場合</a:t>
            </a:r>
            <a:r>
              <a:rPr kumimoji="1" lang="en-US" altLang="ja-JP" dirty="0"/>
              <a:t>(</a:t>
            </a:r>
            <a:r>
              <a:rPr kumimoji="1" lang="ja-JP" altLang="en-US" dirty="0"/>
              <a:t>順序制御を含む</a:t>
            </a:r>
            <a:r>
              <a:rPr kumimoji="1" lang="en-US" altLang="ja-JP" dirty="0"/>
              <a:t>)</a:t>
            </a:r>
            <a:r>
              <a:rPr kumimoji="1" lang="ja-JP" altLang="en-US" dirty="0"/>
              <a:t>、制御回路は右に示される。・順序制御はタイマーを使用する。</a:t>
            </a:r>
            <a:r>
              <a:rPr kumimoji="1" lang="en-US" altLang="ja-JP" dirty="0"/>
              <a:t>– U,V: </a:t>
            </a:r>
            <a:r>
              <a:rPr kumimoji="1" lang="ja-JP" altLang="en-US" dirty="0"/>
              <a:t>制御電源、単相 </a:t>
            </a:r>
            <a:r>
              <a:rPr kumimoji="1" lang="en-US" altLang="ja-JP" dirty="0"/>
              <a:t>- PB: </a:t>
            </a:r>
            <a:r>
              <a:rPr kumimoji="1" lang="ja-JP" altLang="en-US" dirty="0"/>
              <a:t>プッシュボタン </a:t>
            </a:r>
            <a:r>
              <a:rPr kumimoji="1" lang="en-US" altLang="ja-JP" dirty="0"/>
              <a:t>- MC: </a:t>
            </a:r>
            <a:r>
              <a:rPr kumimoji="1" lang="ja-JP" altLang="en-US" dirty="0"/>
              <a:t>電磁接触器、ファン用 </a:t>
            </a:r>
            <a:r>
              <a:rPr kumimoji="1" lang="en-US" altLang="ja-JP" dirty="0"/>
              <a:t>– T:</a:t>
            </a:r>
            <a:r>
              <a:rPr kumimoji="1" lang="ja-JP" altLang="en-US" dirty="0"/>
              <a:t>タイマー、</a:t>
            </a:r>
            <a:r>
              <a:rPr kumimoji="1" lang="en-US" altLang="ja-JP" dirty="0"/>
              <a:t>T1:MC1</a:t>
            </a:r>
            <a:r>
              <a:rPr kumimoji="1" lang="ja-JP" altLang="en-US" dirty="0"/>
              <a:t>遅延オフ、</a:t>
            </a:r>
            <a:r>
              <a:rPr kumimoji="1" lang="en-US" altLang="ja-JP" dirty="0"/>
              <a:t>T2:MC2</a:t>
            </a:r>
            <a:r>
              <a:rPr kumimoji="1" lang="ja-JP" altLang="en-US" dirty="0"/>
              <a:t>遅延オン </a:t>
            </a:r>
            <a:r>
              <a:rPr kumimoji="1" lang="en-US" altLang="ja-JP" dirty="0"/>
              <a:t>– R: </a:t>
            </a:r>
            <a:r>
              <a:rPr kumimoji="1" lang="ja-JP" altLang="en-US" dirty="0"/>
              <a:t>リレー、</a:t>
            </a:r>
            <a:r>
              <a:rPr kumimoji="1" lang="en-US" altLang="ja-JP" dirty="0"/>
              <a:t>R2</a:t>
            </a:r>
            <a:r>
              <a:rPr kumimoji="1" lang="ja-JP" altLang="en-US" dirty="0"/>
              <a:t>はタイマー保護</a:t>
            </a:r>
          </a:p>
        </p:txBody>
      </p:sp>
      <p:sp>
        <p:nvSpPr>
          <p:cNvPr id="4" name="スライド番号プレースホルダー 3"/>
          <p:cNvSpPr>
            <a:spLocks noGrp="1"/>
          </p:cNvSpPr>
          <p:nvPr>
            <p:ph type="sldNum" sz="quarter" idx="5"/>
          </p:nvPr>
        </p:nvSpPr>
        <p:spPr/>
        <p:txBody>
          <a:bodyPr/>
          <a:lstStyle/>
          <a:p>
            <a:fld id="{54FE9C34-B39C-4E22-B29E-E1353626EAD1}" type="slidenum">
              <a:rPr kumimoji="1" lang="ja-JP" altLang="en-US" smtClean="0"/>
              <a:t>11</a:t>
            </a:fld>
            <a:endParaRPr kumimoji="1" lang="ja-JP" altLang="en-US"/>
          </a:p>
        </p:txBody>
      </p:sp>
    </p:spTree>
    <p:extLst>
      <p:ext uri="{BB962C8B-B14F-4D97-AF65-F5344CB8AC3E}">
        <p14:creationId xmlns:p14="http://schemas.microsoft.com/office/powerpoint/2010/main" val="22369011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順序制御</a:t>
            </a:r>
            <a:r>
              <a:rPr kumimoji="1" lang="en-US" altLang="ja-JP" dirty="0"/>
              <a:t>/</a:t>
            </a:r>
            <a:r>
              <a:rPr kumimoji="1" lang="ja-JP" altLang="en-US" dirty="0"/>
              <a:t>その他のシステム</a:t>
            </a:r>
          </a:p>
          <a:p>
            <a:r>
              <a:rPr kumimoji="1" lang="ja-JP" altLang="en-US" dirty="0"/>
              <a:t>・順序制御はその他のシステムでも使用される。・冷却システム</a:t>
            </a:r>
            <a:r>
              <a:rPr kumimoji="1" lang="en-US" altLang="ja-JP" dirty="0"/>
              <a:t>: - </a:t>
            </a:r>
            <a:r>
              <a:rPr kumimoji="1" lang="ja-JP" altLang="en-US" dirty="0"/>
              <a:t>右に示されるように、冷水ポンプ</a:t>
            </a:r>
            <a:r>
              <a:rPr kumimoji="1" lang="en-US" altLang="ja-JP" dirty="0"/>
              <a:t>-&gt;</a:t>
            </a:r>
            <a:r>
              <a:rPr kumimoji="1" lang="ja-JP" altLang="en-US" dirty="0"/>
              <a:t>チラーまたは冷凍機 </a:t>
            </a:r>
            <a:r>
              <a:rPr kumimoji="1" lang="en-US" altLang="ja-JP" dirty="0"/>
              <a:t>- </a:t>
            </a:r>
            <a:r>
              <a:rPr kumimoji="1" lang="ja-JP" altLang="en-US" dirty="0"/>
              <a:t>冷却水ポンプ</a:t>
            </a:r>
            <a:r>
              <a:rPr kumimoji="1" lang="en-US" altLang="ja-JP" dirty="0"/>
              <a:t>-&gt;</a:t>
            </a:r>
            <a:r>
              <a:rPr kumimoji="1" lang="ja-JP" altLang="en-US" dirty="0"/>
              <a:t>冷却塔</a:t>
            </a:r>
            <a:r>
              <a:rPr kumimoji="1" lang="en-US" altLang="ja-JP" dirty="0"/>
              <a:t> </a:t>
            </a:r>
            <a:r>
              <a:rPr kumimoji="1" lang="ja-JP" altLang="en-US" dirty="0"/>
              <a:t>・加熱システム</a:t>
            </a:r>
            <a:r>
              <a:rPr kumimoji="1" lang="en-US" altLang="ja-JP" dirty="0"/>
              <a:t>: - </a:t>
            </a:r>
            <a:r>
              <a:rPr kumimoji="1" lang="ja-JP" altLang="en-US" dirty="0"/>
              <a:t>温水ポンプ</a:t>
            </a:r>
            <a:r>
              <a:rPr kumimoji="1" lang="en-US" altLang="ja-JP" dirty="0"/>
              <a:t>-&gt;</a:t>
            </a:r>
            <a:r>
              <a:rPr kumimoji="1" lang="ja-JP" altLang="en-US" dirty="0"/>
              <a:t>温水ボイラー</a:t>
            </a:r>
          </a:p>
        </p:txBody>
      </p:sp>
      <p:sp>
        <p:nvSpPr>
          <p:cNvPr id="4" name="スライド番号プレースホルダー 3"/>
          <p:cNvSpPr>
            <a:spLocks noGrp="1"/>
          </p:cNvSpPr>
          <p:nvPr>
            <p:ph type="sldNum" sz="quarter" idx="5"/>
          </p:nvPr>
        </p:nvSpPr>
        <p:spPr/>
        <p:txBody>
          <a:bodyPr/>
          <a:lstStyle/>
          <a:p>
            <a:fld id="{54FE9C34-B39C-4E22-B29E-E1353626EAD1}" type="slidenum">
              <a:rPr kumimoji="1" lang="ja-JP" altLang="en-US" smtClean="0"/>
              <a:t>12</a:t>
            </a:fld>
            <a:endParaRPr kumimoji="1" lang="ja-JP" altLang="en-US"/>
          </a:p>
        </p:txBody>
      </p:sp>
    </p:spTree>
    <p:extLst>
      <p:ext uri="{BB962C8B-B14F-4D97-AF65-F5344CB8AC3E}">
        <p14:creationId xmlns:p14="http://schemas.microsoft.com/office/powerpoint/2010/main" val="7013172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順序制御</a:t>
            </a:r>
            <a:r>
              <a:rPr kumimoji="1" lang="en-US" altLang="ja-JP" dirty="0"/>
              <a:t>/3</a:t>
            </a:r>
            <a:r>
              <a:rPr kumimoji="1" lang="ja-JP" altLang="en-US" dirty="0"/>
              <a:t>つの機器</a:t>
            </a:r>
          </a:p>
          <a:p>
            <a:r>
              <a:rPr kumimoji="1" lang="ja-JP" altLang="en-US" dirty="0"/>
              <a:t>・</a:t>
            </a:r>
            <a:r>
              <a:rPr kumimoji="1" lang="en-US" altLang="ja-JP" dirty="0"/>
              <a:t>3</a:t>
            </a:r>
            <a:r>
              <a:rPr kumimoji="1" lang="ja-JP" altLang="en-US" dirty="0"/>
              <a:t>つの機器の場合</a:t>
            </a:r>
            <a:r>
              <a:rPr kumimoji="1" lang="en-US" altLang="ja-JP" dirty="0"/>
              <a:t>(</a:t>
            </a:r>
            <a:r>
              <a:rPr kumimoji="1" lang="ja-JP" altLang="en-US" dirty="0"/>
              <a:t>順序制御を含む</a:t>
            </a:r>
            <a:r>
              <a:rPr kumimoji="1" lang="en-US" altLang="ja-JP" dirty="0"/>
              <a:t>)</a:t>
            </a:r>
            <a:r>
              <a:rPr kumimoji="1" lang="ja-JP" altLang="en-US" dirty="0"/>
              <a:t>、制御回路は右に示される。・もし</a:t>
            </a:r>
            <a:r>
              <a:rPr kumimoji="1" lang="en-US" altLang="ja-JP" dirty="0"/>
              <a:t>1</a:t>
            </a:r>
            <a:r>
              <a:rPr kumimoji="1" lang="ja-JP" altLang="en-US" dirty="0"/>
              <a:t>つの機器が追加されると、</a:t>
            </a:r>
            <a:r>
              <a:rPr kumimoji="1" lang="en-US" altLang="ja-JP" dirty="0"/>
              <a:t>1</a:t>
            </a:r>
            <a:r>
              <a:rPr kumimoji="1" lang="ja-JP" altLang="en-US" dirty="0"/>
              <a:t>つの</a:t>
            </a:r>
            <a:r>
              <a:rPr kumimoji="1" lang="en-US" altLang="ja-JP" dirty="0"/>
              <a:t>MC</a:t>
            </a:r>
            <a:r>
              <a:rPr kumimoji="1" lang="ja-JP" altLang="en-US" dirty="0"/>
              <a:t>、</a:t>
            </a:r>
            <a:r>
              <a:rPr kumimoji="1" lang="en-US" altLang="ja-JP" dirty="0"/>
              <a:t>2</a:t>
            </a:r>
            <a:r>
              <a:rPr kumimoji="1" lang="ja-JP" altLang="en-US" dirty="0"/>
              <a:t>つのタイマー、</a:t>
            </a:r>
            <a:r>
              <a:rPr kumimoji="1" lang="en-US" altLang="ja-JP" dirty="0"/>
              <a:t>1</a:t>
            </a:r>
            <a:r>
              <a:rPr kumimoji="1" lang="ja-JP" altLang="en-US" dirty="0"/>
              <a:t>つのリレーが追加される。</a:t>
            </a:r>
          </a:p>
        </p:txBody>
      </p:sp>
      <p:sp>
        <p:nvSpPr>
          <p:cNvPr id="4" name="スライド番号プレースホルダー 3"/>
          <p:cNvSpPr>
            <a:spLocks noGrp="1"/>
          </p:cNvSpPr>
          <p:nvPr>
            <p:ph type="sldNum" sz="quarter" idx="5"/>
          </p:nvPr>
        </p:nvSpPr>
        <p:spPr/>
        <p:txBody>
          <a:bodyPr/>
          <a:lstStyle/>
          <a:p>
            <a:fld id="{54FE9C34-B39C-4E22-B29E-E1353626EAD1}" type="slidenum">
              <a:rPr kumimoji="1" lang="ja-JP" altLang="en-US" smtClean="0"/>
              <a:t>13</a:t>
            </a:fld>
            <a:endParaRPr kumimoji="1" lang="ja-JP" altLang="en-US"/>
          </a:p>
        </p:txBody>
      </p:sp>
    </p:spTree>
    <p:extLst>
      <p:ext uri="{BB962C8B-B14F-4D97-AF65-F5344CB8AC3E}">
        <p14:creationId xmlns:p14="http://schemas.microsoft.com/office/powerpoint/2010/main" val="30517722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交互制御</a:t>
            </a:r>
            <a:endParaRPr kumimoji="1" lang="en-US" altLang="ja-JP" dirty="0"/>
          </a:p>
          <a:p>
            <a:r>
              <a:rPr kumimoji="1" lang="ja-JP" altLang="en-US" dirty="0"/>
              <a:t>・いくつかのシステムは、右に示されるように、</a:t>
            </a:r>
            <a:r>
              <a:rPr kumimoji="1" lang="en-US" altLang="ja-JP" dirty="0"/>
              <a:t>2</a:t>
            </a:r>
            <a:r>
              <a:rPr kumimoji="1" lang="ja-JP" altLang="en-US" dirty="0"/>
              <a:t>つ以上の同じ機器を並列に持つ。たとえ</a:t>
            </a:r>
            <a:r>
              <a:rPr kumimoji="1" lang="en-US" altLang="ja-JP" dirty="0"/>
              <a:t>1</a:t>
            </a:r>
            <a:r>
              <a:rPr kumimoji="1" lang="ja-JP" altLang="en-US" dirty="0"/>
              <a:t>つの機器は十分な能力を持つとしても。・</a:t>
            </a:r>
            <a:r>
              <a:rPr kumimoji="1" lang="en-US" altLang="ja-JP" dirty="0"/>
              <a:t>1</a:t>
            </a:r>
            <a:r>
              <a:rPr kumimoji="1" lang="ja-JP" altLang="en-US" dirty="0"/>
              <a:t>つの理由は、非常事態</a:t>
            </a:r>
            <a:r>
              <a:rPr kumimoji="1" lang="en-US" altLang="ja-JP" dirty="0"/>
              <a:t>(</a:t>
            </a:r>
            <a:r>
              <a:rPr kumimoji="1" lang="ja-JP" altLang="en-US" dirty="0"/>
              <a:t>機器故障</a:t>
            </a:r>
            <a:r>
              <a:rPr kumimoji="1" lang="en-US" altLang="ja-JP" dirty="0"/>
              <a:t>)</a:t>
            </a:r>
            <a:r>
              <a:rPr kumimoji="1" lang="ja-JP" altLang="en-US" dirty="0"/>
              <a:t>のためである。そのようなシステムは、交互</a:t>
            </a:r>
            <a:r>
              <a:rPr kumimoji="1" lang="en-US" altLang="ja-JP" dirty="0"/>
              <a:t>(</a:t>
            </a:r>
            <a:r>
              <a:rPr kumimoji="1" lang="ja-JP" altLang="en-US" dirty="0"/>
              <a:t>自動切替</a:t>
            </a:r>
            <a:r>
              <a:rPr kumimoji="1" lang="en-US" altLang="ja-JP" dirty="0"/>
              <a:t>)</a:t>
            </a:r>
            <a:r>
              <a:rPr kumimoji="1" lang="ja-JP" altLang="en-US" dirty="0"/>
              <a:t>制御を持つ。</a:t>
            </a:r>
          </a:p>
        </p:txBody>
      </p:sp>
      <p:sp>
        <p:nvSpPr>
          <p:cNvPr id="4" name="スライド番号プレースホルダー 3"/>
          <p:cNvSpPr>
            <a:spLocks noGrp="1"/>
          </p:cNvSpPr>
          <p:nvPr>
            <p:ph type="sldNum" sz="quarter" idx="5"/>
          </p:nvPr>
        </p:nvSpPr>
        <p:spPr/>
        <p:txBody>
          <a:bodyPr/>
          <a:lstStyle/>
          <a:p>
            <a:fld id="{54FE9C34-B39C-4E22-B29E-E1353626EAD1}" type="slidenum">
              <a:rPr kumimoji="1" lang="ja-JP" altLang="en-US" smtClean="0"/>
              <a:t>14</a:t>
            </a:fld>
            <a:endParaRPr kumimoji="1" lang="ja-JP" altLang="en-US"/>
          </a:p>
        </p:txBody>
      </p:sp>
    </p:spTree>
    <p:extLst>
      <p:ext uri="{BB962C8B-B14F-4D97-AF65-F5344CB8AC3E}">
        <p14:creationId xmlns:p14="http://schemas.microsoft.com/office/powerpoint/2010/main" val="16250331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交互制御</a:t>
            </a:r>
            <a:r>
              <a:rPr kumimoji="1" lang="en-US" altLang="ja-JP" dirty="0"/>
              <a:t>/</a:t>
            </a:r>
            <a:r>
              <a:rPr kumimoji="1" lang="ja-JP" altLang="en-US" dirty="0"/>
              <a:t>ポンプ</a:t>
            </a:r>
            <a:r>
              <a:rPr kumimoji="1" lang="en-US" altLang="ja-JP" dirty="0"/>
              <a:t>(1/2)</a:t>
            </a:r>
          </a:p>
          <a:p>
            <a:r>
              <a:rPr kumimoji="1" lang="ja-JP" altLang="en-US" dirty="0"/>
              <a:t>・</a:t>
            </a:r>
            <a:r>
              <a:rPr kumimoji="1" lang="en-US" altLang="ja-JP" dirty="0"/>
              <a:t>1</a:t>
            </a:r>
            <a:r>
              <a:rPr kumimoji="1" lang="ja-JP" altLang="en-US" dirty="0"/>
              <a:t>つのポンプの場合</a:t>
            </a:r>
            <a:r>
              <a:rPr kumimoji="1" lang="en-US" altLang="ja-JP" dirty="0"/>
              <a:t>(</a:t>
            </a:r>
            <a:r>
              <a:rPr kumimoji="1" lang="ja-JP" altLang="en-US" dirty="0"/>
              <a:t>交互制御を含まない</a:t>
            </a:r>
            <a:r>
              <a:rPr kumimoji="1" lang="en-US" altLang="ja-JP" dirty="0"/>
              <a:t>)</a:t>
            </a:r>
            <a:r>
              <a:rPr kumimoji="1" lang="ja-JP" altLang="en-US" dirty="0"/>
              <a:t>、制御回路は右の</a:t>
            </a:r>
            <a:r>
              <a:rPr kumimoji="1" lang="en-US" altLang="ja-JP" dirty="0"/>
              <a:t>[A]</a:t>
            </a:r>
            <a:r>
              <a:rPr kumimoji="1" lang="ja-JP" altLang="en-US" dirty="0"/>
              <a:t>に示される。 </a:t>
            </a:r>
            <a:r>
              <a:rPr kumimoji="1" lang="en-US" altLang="ja-JP" dirty="0"/>
              <a:t>2</a:t>
            </a:r>
            <a:r>
              <a:rPr kumimoji="1" lang="ja-JP" altLang="en-US" dirty="0"/>
              <a:t>つのポンプの場合</a:t>
            </a:r>
            <a:r>
              <a:rPr kumimoji="1" lang="en-US" altLang="ja-JP" dirty="0"/>
              <a:t>(</a:t>
            </a:r>
            <a:r>
              <a:rPr kumimoji="1" lang="ja-JP" altLang="en-US" dirty="0"/>
              <a:t>交互制御を含まない、手動制御のみ</a:t>
            </a:r>
            <a:r>
              <a:rPr kumimoji="1" lang="en-US" altLang="ja-JP" dirty="0"/>
              <a:t>)</a:t>
            </a:r>
            <a:r>
              <a:rPr kumimoji="1" lang="ja-JP" altLang="en-US" dirty="0"/>
              <a:t> 、制御回路は右の</a:t>
            </a:r>
            <a:r>
              <a:rPr kumimoji="1" lang="en-US" altLang="ja-JP" dirty="0"/>
              <a:t>[B]</a:t>
            </a:r>
            <a:r>
              <a:rPr kumimoji="1" lang="ja-JP" altLang="en-US" dirty="0"/>
              <a:t>に示される。シンプルに</a:t>
            </a:r>
            <a:r>
              <a:rPr kumimoji="1" lang="en-US" altLang="ja-JP" dirty="0"/>
              <a:t>2</a:t>
            </a:r>
            <a:r>
              <a:rPr kumimoji="1" lang="ja-JP" altLang="en-US" dirty="0"/>
              <a:t>つの</a:t>
            </a:r>
            <a:r>
              <a:rPr kumimoji="1" lang="en-US" altLang="ja-JP" dirty="0"/>
              <a:t>[A]</a:t>
            </a:r>
            <a:r>
              <a:rPr kumimoji="1" lang="ja-JP" altLang="en-US" dirty="0"/>
              <a:t>。同じ場合、他の制御回路は右の</a:t>
            </a:r>
            <a:r>
              <a:rPr kumimoji="1" lang="en-US" altLang="ja-JP" dirty="0"/>
              <a:t>[C]</a:t>
            </a:r>
            <a:r>
              <a:rPr kumimoji="1" lang="ja-JP" altLang="en-US" dirty="0"/>
              <a:t>に示される。</a:t>
            </a:r>
            <a:r>
              <a:rPr kumimoji="1" lang="en-US" altLang="ja-JP" dirty="0"/>
              <a:t>SW1</a:t>
            </a:r>
            <a:r>
              <a:rPr kumimoji="1" lang="ja-JP" altLang="en-US" dirty="0"/>
              <a:t>と</a:t>
            </a:r>
            <a:r>
              <a:rPr kumimoji="1" lang="en-US" altLang="ja-JP" dirty="0"/>
              <a:t>SW2</a:t>
            </a:r>
            <a:r>
              <a:rPr kumimoji="1" lang="ja-JP" altLang="en-US" dirty="0"/>
              <a:t>に代えて選択スイッチを使用することができる。しかし、両方の</a:t>
            </a:r>
            <a:r>
              <a:rPr kumimoji="1" lang="en-US" altLang="ja-JP" dirty="0"/>
              <a:t>MC</a:t>
            </a:r>
            <a:r>
              <a:rPr kumimoji="1" lang="ja-JP" altLang="en-US" dirty="0"/>
              <a:t>を同時に荷電できない。</a:t>
            </a:r>
            <a:r>
              <a:rPr kumimoji="1" lang="en-US" altLang="ja-JP" dirty="0"/>
              <a:t>- SW:</a:t>
            </a:r>
            <a:r>
              <a:rPr kumimoji="1" lang="ja-JP" altLang="en-US" dirty="0"/>
              <a:t>手動スイッチ</a:t>
            </a:r>
          </a:p>
        </p:txBody>
      </p:sp>
      <p:sp>
        <p:nvSpPr>
          <p:cNvPr id="4" name="スライド番号プレースホルダー 3"/>
          <p:cNvSpPr>
            <a:spLocks noGrp="1"/>
          </p:cNvSpPr>
          <p:nvPr>
            <p:ph type="sldNum" sz="quarter" idx="5"/>
          </p:nvPr>
        </p:nvSpPr>
        <p:spPr/>
        <p:txBody>
          <a:bodyPr/>
          <a:lstStyle/>
          <a:p>
            <a:fld id="{54FE9C34-B39C-4E22-B29E-E1353626EAD1}" type="slidenum">
              <a:rPr kumimoji="1" lang="ja-JP" altLang="en-US" smtClean="0"/>
              <a:t>15</a:t>
            </a:fld>
            <a:endParaRPr kumimoji="1" lang="ja-JP" altLang="en-US"/>
          </a:p>
        </p:txBody>
      </p:sp>
    </p:spTree>
    <p:extLst>
      <p:ext uri="{BB962C8B-B14F-4D97-AF65-F5344CB8AC3E}">
        <p14:creationId xmlns:p14="http://schemas.microsoft.com/office/powerpoint/2010/main" val="25016486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交互制御</a:t>
            </a:r>
            <a:r>
              <a:rPr kumimoji="1" lang="en-US" altLang="ja-JP" dirty="0"/>
              <a:t>/</a:t>
            </a:r>
            <a:r>
              <a:rPr kumimoji="1" lang="ja-JP" altLang="en-US" dirty="0"/>
              <a:t>ポンプ</a:t>
            </a:r>
            <a:r>
              <a:rPr kumimoji="1" lang="en-US" altLang="ja-JP" dirty="0"/>
              <a:t>(2/2)</a:t>
            </a:r>
          </a:p>
          <a:p>
            <a:r>
              <a:rPr kumimoji="1" lang="ja-JP" altLang="en-US" dirty="0"/>
              <a:t>・</a:t>
            </a:r>
            <a:r>
              <a:rPr kumimoji="1" lang="en-US" altLang="ja-JP" dirty="0"/>
              <a:t>2</a:t>
            </a:r>
            <a:r>
              <a:rPr kumimoji="1" lang="ja-JP" altLang="en-US" dirty="0"/>
              <a:t>つのポンプの場合</a:t>
            </a:r>
            <a:r>
              <a:rPr kumimoji="1" lang="en-US" altLang="ja-JP" dirty="0"/>
              <a:t>(</a:t>
            </a:r>
            <a:r>
              <a:rPr kumimoji="1" lang="ja-JP" altLang="en-US" dirty="0"/>
              <a:t>交互制御を含む</a:t>
            </a:r>
            <a:r>
              <a:rPr kumimoji="1" lang="en-US" altLang="ja-JP" dirty="0"/>
              <a:t>)</a:t>
            </a:r>
            <a:r>
              <a:rPr kumimoji="1" lang="ja-JP" altLang="en-US" dirty="0"/>
              <a:t> 、他の制御回路は右に示される。</a:t>
            </a:r>
            <a:r>
              <a:rPr kumimoji="1" lang="en-US" altLang="ja-JP" dirty="0"/>
              <a:t>R2</a:t>
            </a:r>
            <a:r>
              <a:rPr kumimoji="1" lang="ja-JP" altLang="en-US" dirty="0"/>
              <a:t>は、下に示されるオムロン</a:t>
            </a:r>
            <a:r>
              <a:rPr kumimoji="1" lang="en-US" altLang="ja-JP" dirty="0"/>
              <a:t>G4Q</a:t>
            </a:r>
            <a:r>
              <a:rPr kumimoji="1" lang="ja-JP" altLang="en-US" dirty="0"/>
              <a:t>シリーズのようなラチェット式リレーです。ラチェットタイプのリレーである。 このリレーはパルス信号によりセレクトスイッチとしての機能を持つ。 </a:t>
            </a:r>
            <a:r>
              <a:rPr kumimoji="1" lang="en-US" altLang="ja-JP" dirty="0"/>
              <a:t>PB3 </a:t>
            </a:r>
            <a:r>
              <a:rPr kumimoji="1" lang="ja-JP" altLang="en-US" dirty="0"/>
              <a:t>が押されるたびに、</a:t>
            </a:r>
            <a:r>
              <a:rPr kumimoji="1" lang="en-US" altLang="ja-JP" dirty="0"/>
              <a:t>R2 </a:t>
            </a:r>
            <a:r>
              <a:rPr kumimoji="1" lang="ja-JP" altLang="en-US" dirty="0"/>
              <a:t>は </a:t>
            </a:r>
            <a:r>
              <a:rPr kumimoji="1" lang="en-US" altLang="ja-JP" dirty="0"/>
              <a:t>MC1 </a:t>
            </a:r>
            <a:r>
              <a:rPr kumimoji="1" lang="ja-JP" altLang="en-US" dirty="0"/>
              <a:t>か </a:t>
            </a:r>
            <a:r>
              <a:rPr kumimoji="1" lang="en-US" altLang="ja-JP" dirty="0"/>
              <a:t>MC2</a:t>
            </a:r>
            <a:r>
              <a:rPr kumimoji="1" lang="ja-JP" altLang="en-US" dirty="0"/>
              <a:t>かを選択する。</a:t>
            </a:r>
          </a:p>
        </p:txBody>
      </p:sp>
      <p:sp>
        <p:nvSpPr>
          <p:cNvPr id="4" name="スライド番号プレースホルダー 3"/>
          <p:cNvSpPr>
            <a:spLocks noGrp="1"/>
          </p:cNvSpPr>
          <p:nvPr>
            <p:ph type="sldNum" sz="quarter" idx="5"/>
          </p:nvPr>
        </p:nvSpPr>
        <p:spPr/>
        <p:txBody>
          <a:bodyPr/>
          <a:lstStyle/>
          <a:p>
            <a:fld id="{54FE9C34-B39C-4E22-B29E-E1353626EAD1}" type="slidenum">
              <a:rPr kumimoji="1" lang="ja-JP" altLang="en-US" smtClean="0"/>
              <a:t>16</a:t>
            </a:fld>
            <a:endParaRPr kumimoji="1" lang="ja-JP" altLang="en-US"/>
          </a:p>
        </p:txBody>
      </p:sp>
    </p:spTree>
    <p:extLst>
      <p:ext uri="{BB962C8B-B14F-4D97-AF65-F5344CB8AC3E}">
        <p14:creationId xmlns:p14="http://schemas.microsoft.com/office/powerpoint/2010/main" val="16579162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交互制御</a:t>
            </a:r>
            <a:r>
              <a:rPr kumimoji="1" lang="en-US" altLang="ja-JP" dirty="0"/>
              <a:t>/</a:t>
            </a:r>
            <a:r>
              <a:rPr kumimoji="1" lang="ja-JP" altLang="en-US" dirty="0"/>
              <a:t>ポンプ</a:t>
            </a:r>
            <a:r>
              <a:rPr kumimoji="1" lang="en-US" altLang="ja-JP" dirty="0"/>
              <a:t>(2/2)</a:t>
            </a:r>
          </a:p>
          <a:p>
            <a:r>
              <a:rPr kumimoji="1" lang="ja-JP" altLang="en-US" dirty="0"/>
              <a:t>・</a:t>
            </a:r>
            <a:r>
              <a:rPr kumimoji="1" lang="en-US" altLang="ja-JP" dirty="0"/>
              <a:t>2</a:t>
            </a:r>
            <a:r>
              <a:rPr kumimoji="1" lang="ja-JP" altLang="en-US" dirty="0"/>
              <a:t>つのポンプの場合</a:t>
            </a:r>
            <a:r>
              <a:rPr kumimoji="1" lang="en-US" altLang="ja-JP" dirty="0"/>
              <a:t>(</a:t>
            </a:r>
            <a:r>
              <a:rPr kumimoji="1" lang="ja-JP" altLang="en-US" dirty="0"/>
              <a:t>交互制御を含む</a:t>
            </a:r>
            <a:r>
              <a:rPr kumimoji="1" lang="en-US" altLang="ja-JP" dirty="0"/>
              <a:t>)</a:t>
            </a:r>
            <a:r>
              <a:rPr kumimoji="1" lang="ja-JP" altLang="en-US" dirty="0"/>
              <a:t> 、他の制御回路は右に示される。・もし緊急事態が生じると</a:t>
            </a:r>
            <a:r>
              <a:rPr kumimoji="1" lang="ja-JP" altLang="en-US"/>
              <a:t>、例えば、低水位や低水圧、両方のポンプが運転される。</a:t>
            </a:r>
            <a:endParaRPr kumimoji="1" lang="ja-JP" altLang="en-US" dirty="0"/>
          </a:p>
        </p:txBody>
      </p:sp>
      <p:sp>
        <p:nvSpPr>
          <p:cNvPr id="4" name="スライド番号プレースホルダー 3"/>
          <p:cNvSpPr>
            <a:spLocks noGrp="1"/>
          </p:cNvSpPr>
          <p:nvPr>
            <p:ph type="sldNum" sz="quarter" idx="5"/>
          </p:nvPr>
        </p:nvSpPr>
        <p:spPr/>
        <p:txBody>
          <a:bodyPr/>
          <a:lstStyle/>
          <a:p>
            <a:fld id="{54FE9C34-B39C-4E22-B29E-E1353626EAD1}" type="slidenum">
              <a:rPr kumimoji="1" lang="ja-JP" altLang="en-US" smtClean="0"/>
              <a:t>17</a:t>
            </a:fld>
            <a:endParaRPr kumimoji="1" lang="ja-JP" altLang="en-US"/>
          </a:p>
        </p:txBody>
      </p:sp>
    </p:spTree>
    <p:extLst>
      <p:ext uri="{BB962C8B-B14F-4D97-AF65-F5344CB8AC3E}">
        <p14:creationId xmlns:p14="http://schemas.microsoft.com/office/powerpoint/2010/main" val="1721251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終り</a:t>
            </a:r>
          </a:p>
          <a:p>
            <a:r>
              <a:rPr kumimoji="1" lang="ja-JP" altLang="en-US" dirty="0"/>
              <a:t>・ トレーニングコースにご協力いただきまして、ありがとうございます。</a:t>
            </a:r>
          </a:p>
          <a:p>
            <a:r>
              <a:rPr kumimoji="1" lang="ja-JP" altLang="en-US" dirty="0"/>
              <a:t>・ </a:t>
            </a:r>
            <a:r>
              <a:rPr kumimoji="1" lang="en-US" altLang="ja-JP" dirty="0"/>
              <a:t>Email: mikiikka277@hb.tp1.jp</a:t>
            </a:r>
          </a:p>
          <a:p>
            <a:r>
              <a:rPr kumimoji="1" lang="ja-JP" altLang="en-US" dirty="0"/>
              <a:t>・ </a:t>
            </a:r>
            <a:r>
              <a:rPr kumimoji="1" lang="en-US" altLang="ja-JP" dirty="0"/>
              <a:t>Facebook: Miki Hideki</a:t>
            </a:r>
          </a:p>
          <a:p>
            <a:r>
              <a:rPr kumimoji="1" lang="ja-JP" altLang="en-US" dirty="0"/>
              <a:t>・ 文書サーバー</a:t>
            </a:r>
            <a:r>
              <a:rPr kumimoji="1" lang="en-US" altLang="ja-JP" dirty="0"/>
              <a:t>: http://gaga.jellybean.jp/indexbsl.html</a:t>
            </a:r>
            <a:endParaRPr kumimoji="1" lang="ja-JP" altLang="en-US" dirty="0"/>
          </a:p>
        </p:txBody>
      </p:sp>
      <p:sp>
        <p:nvSpPr>
          <p:cNvPr id="4" name="スライド番号プレースホルダー 3"/>
          <p:cNvSpPr>
            <a:spLocks noGrp="1"/>
          </p:cNvSpPr>
          <p:nvPr>
            <p:ph type="sldNum" sz="quarter" idx="5"/>
          </p:nvPr>
        </p:nvSpPr>
        <p:spPr/>
        <p:txBody>
          <a:bodyPr/>
          <a:lstStyle/>
          <a:p>
            <a:fld id="{401CC016-07F9-480F-B088-5CBDEF6E6171}" type="slidenum">
              <a:rPr kumimoji="1" lang="ja-JP" altLang="en-US" smtClean="0"/>
              <a:t>18</a:t>
            </a:fld>
            <a:endParaRPr kumimoji="1" lang="ja-JP" altLang="en-US"/>
          </a:p>
        </p:txBody>
      </p:sp>
    </p:spTree>
    <p:extLst>
      <p:ext uri="{BB962C8B-B14F-4D97-AF65-F5344CB8AC3E}">
        <p14:creationId xmlns:p14="http://schemas.microsoft.com/office/powerpoint/2010/main" val="2255332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インターロック制御</a:t>
            </a:r>
            <a:endParaRPr kumimoji="1" lang="en-US" altLang="ja-JP" dirty="0"/>
          </a:p>
          <a:p>
            <a:r>
              <a:rPr kumimoji="1" lang="ja-JP" altLang="en-US" dirty="0"/>
              <a:t>・インターロック制御は、右に示されるように、いくつかの機器間での連動制御を意味する。・</a:t>
            </a:r>
            <a:r>
              <a:rPr kumimoji="1" lang="en-US" altLang="ja-JP" dirty="0"/>
              <a:t>BSL-3</a:t>
            </a:r>
            <a:r>
              <a:rPr kumimoji="1" lang="ja-JP" altLang="en-US" dirty="0"/>
              <a:t>施設は通常いくつかのインターロック制御を使用する。・インターロック制御はいくつかの種類がある。例えば、排他制御、順序制御、交互制御など。</a:t>
            </a:r>
          </a:p>
        </p:txBody>
      </p:sp>
      <p:sp>
        <p:nvSpPr>
          <p:cNvPr id="4" name="スライド番号プレースホルダー 3"/>
          <p:cNvSpPr>
            <a:spLocks noGrp="1"/>
          </p:cNvSpPr>
          <p:nvPr>
            <p:ph type="sldNum" sz="quarter" idx="5"/>
          </p:nvPr>
        </p:nvSpPr>
        <p:spPr/>
        <p:txBody>
          <a:bodyPr/>
          <a:lstStyle/>
          <a:p>
            <a:fld id="{54FE9C34-B39C-4E22-B29E-E1353626EAD1}" type="slidenum">
              <a:rPr kumimoji="1" lang="ja-JP" altLang="en-US" smtClean="0"/>
              <a:t>2</a:t>
            </a:fld>
            <a:endParaRPr kumimoji="1" lang="ja-JP" altLang="en-US"/>
          </a:p>
        </p:txBody>
      </p:sp>
    </p:spTree>
    <p:extLst>
      <p:ext uri="{BB962C8B-B14F-4D97-AF65-F5344CB8AC3E}">
        <p14:creationId xmlns:p14="http://schemas.microsoft.com/office/powerpoint/2010/main" val="1164024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ドアのインターロック</a:t>
            </a:r>
            <a:endParaRPr kumimoji="1" lang="en-US" altLang="ja-JP" dirty="0"/>
          </a:p>
          <a:p>
            <a:r>
              <a:rPr kumimoji="1" lang="ja-JP" altLang="en-US" dirty="0"/>
              <a:t>・</a:t>
            </a:r>
            <a:r>
              <a:rPr kumimoji="1" lang="en-US" altLang="ja-JP" dirty="0"/>
              <a:t>BSL-3</a:t>
            </a:r>
            <a:r>
              <a:rPr kumimoji="1" lang="ja-JP" altLang="en-US" dirty="0"/>
              <a:t>ラボにはメインラボとその他のサブルームがある。・それらのドアは右に示されるように、同時に開いてはならない。・そのため、ドアシステムは排他制御を持つ。・パスボックスのドアも同様。</a:t>
            </a:r>
          </a:p>
        </p:txBody>
      </p:sp>
      <p:sp>
        <p:nvSpPr>
          <p:cNvPr id="4" name="スライド番号プレースホルダー 3"/>
          <p:cNvSpPr>
            <a:spLocks noGrp="1"/>
          </p:cNvSpPr>
          <p:nvPr>
            <p:ph type="sldNum" sz="quarter" idx="5"/>
          </p:nvPr>
        </p:nvSpPr>
        <p:spPr/>
        <p:txBody>
          <a:bodyPr/>
          <a:lstStyle/>
          <a:p>
            <a:fld id="{54FE9C34-B39C-4E22-B29E-E1353626EAD1}" type="slidenum">
              <a:rPr kumimoji="1" lang="ja-JP" altLang="en-US" smtClean="0"/>
              <a:t>3</a:t>
            </a:fld>
            <a:endParaRPr kumimoji="1" lang="ja-JP" altLang="en-US"/>
          </a:p>
        </p:txBody>
      </p:sp>
    </p:spTree>
    <p:extLst>
      <p:ext uri="{BB962C8B-B14F-4D97-AF65-F5344CB8AC3E}">
        <p14:creationId xmlns:p14="http://schemas.microsoft.com/office/powerpoint/2010/main" val="3366607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排他制御</a:t>
            </a:r>
            <a:r>
              <a:rPr kumimoji="1" lang="en-US" altLang="ja-JP" dirty="0"/>
              <a:t>/</a:t>
            </a:r>
            <a:r>
              <a:rPr kumimoji="1" lang="ja-JP" altLang="en-US" dirty="0"/>
              <a:t>パスボックス</a:t>
            </a:r>
            <a:endParaRPr kumimoji="1" lang="en-US" altLang="ja-JP" dirty="0"/>
          </a:p>
          <a:p>
            <a:r>
              <a:rPr kumimoji="1" lang="ja-JP" altLang="en-US" dirty="0"/>
              <a:t>・パスボックスは排他制御のために通常機械式の方法を持つ。例えば機械式の方法は右に示される。機械式の方法は電源や制御回路が不要である。そのため、壊れた時の修理が容易である。</a:t>
            </a:r>
          </a:p>
        </p:txBody>
      </p:sp>
      <p:sp>
        <p:nvSpPr>
          <p:cNvPr id="4" name="スライド番号プレースホルダー 3"/>
          <p:cNvSpPr>
            <a:spLocks noGrp="1"/>
          </p:cNvSpPr>
          <p:nvPr>
            <p:ph type="sldNum" sz="quarter" idx="5"/>
          </p:nvPr>
        </p:nvSpPr>
        <p:spPr/>
        <p:txBody>
          <a:bodyPr/>
          <a:lstStyle/>
          <a:p>
            <a:fld id="{54FE9C34-B39C-4E22-B29E-E1353626EAD1}" type="slidenum">
              <a:rPr kumimoji="1" lang="ja-JP" altLang="en-US" smtClean="0"/>
              <a:t>4</a:t>
            </a:fld>
            <a:endParaRPr kumimoji="1" lang="ja-JP" altLang="en-US"/>
          </a:p>
        </p:txBody>
      </p:sp>
    </p:spTree>
    <p:extLst>
      <p:ext uri="{BB962C8B-B14F-4D97-AF65-F5344CB8AC3E}">
        <p14:creationId xmlns:p14="http://schemas.microsoft.com/office/powerpoint/2010/main" val="445195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排他制御</a:t>
            </a:r>
            <a:r>
              <a:rPr kumimoji="1" lang="en-US" altLang="ja-JP" dirty="0"/>
              <a:t>/</a:t>
            </a:r>
            <a:r>
              <a:rPr kumimoji="1" lang="ja-JP" altLang="en-US" dirty="0"/>
              <a:t>ドア</a:t>
            </a:r>
            <a:r>
              <a:rPr kumimoji="1" lang="en-US" altLang="ja-JP" dirty="0"/>
              <a:t>(1</a:t>
            </a:r>
            <a:r>
              <a:rPr kumimoji="1" lang="ja-JP" altLang="en-US" dirty="0"/>
              <a:t>つのドア</a:t>
            </a:r>
            <a:r>
              <a:rPr kumimoji="1" lang="en-US" altLang="ja-JP" dirty="0"/>
              <a:t>)</a:t>
            </a:r>
          </a:p>
          <a:p>
            <a:r>
              <a:rPr kumimoji="1" lang="ja-JP" altLang="en-US" dirty="0"/>
              <a:t>・ドアは排他制御のために通常電気式の方法を持つ。・</a:t>
            </a:r>
            <a:r>
              <a:rPr kumimoji="1" lang="en-US" altLang="ja-JP" dirty="0"/>
              <a:t>1</a:t>
            </a:r>
            <a:r>
              <a:rPr kumimoji="1" lang="ja-JP" altLang="en-US" dirty="0"/>
              <a:t>つのドアの場合</a:t>
            </a:r>
            <a:r>
              <a:rPr kumimoji="1" lang="en-US" altLang="ja-JP" dirty="0"/>
              <a:t>(</a:t>
            </a:r>
            <a:r>
              <a:rPr kumimoji="1" lang="ja-JP" altLang="en-US" dirty="0"/>
              <a:t>排他制御を含まない</a:t>
            </a:r>
            <a:r>
              <a:rPr kumimoji="1" lang="en-US" altLang="ja-JP" dirty="0"/>
              <a:t>)</a:t>
            </a:r>
            <a:r>
              <a:rPr kumimoji="1" lang="ja-JP" altLang="en-US" dirty="0"/>
              <a:t>、制御回路は右に示される。</a:t>
            </a:r>
            <a:r>
              <a:rPr kumimoji="1" lang="en-US" altLang="ja-JP" dirty="0"/>
              <a:t>– U,V: </a:t>
            </a:r>
            <a:r>
              <a:rPr kumimoji="1" lang="ja-JP" altLang="en-US" dirty="0"/>
              <a:t>制御電源、単相 </a:t>
            </a:r>
            <a:r>
              <a:rPr kumimoji="1" lang="en-US" altLang="ja-JP" dirty="0"/>
              <a:t>– SW:</a:t>
            </a:r>
            <a:r>
              <a:rPr kumimoji="1" lang="ja-JP" altLang="en-US" dirty="0"/>
              <a:t>スイッチ、通常時閉 </a:t>
            </a:r>
            <a:r>
              <a:rPr kumimoji="1" lang="en-US" altLang="ja-JP" dirty="0"/>
              <a:t>– </a:t>
            </a:r>
            <a:r>
              <a:rPr kumimoji="1" lang="ja-JP" altLang="en-US" dirty="0"/>
              <a:t>カギ</a:t>
            </a:r>
            <a:r>
              <a:rPr kumimoji="1" lang="en-US" altLang="ja-JP" dirty="0"/>
              <a:t>:</a:t>
            </a:r>
            <a:r>
              <a:rPr kumimoji="1" lang="ja-JP" altLang="en-US" dirty="0"/>
              <a:t>電磁石、モーターなど、通電時閉</a:t>
            </a:r>
          </a:p>
        </p:txBody>
      </p:sp>
      <p:sp>
        <p:nvSpPr>
          <p:cNvPr id="4" name="スライド番号プレースホルダー 3"/>
          <p:cNvSpPr>
            <a:spLocks noGrp="1"/>
          </p:cNvSpPr>
          <p:nvPr>
            <p:ph type="sldNum" sz="quarter" idx="5"/>
          </p:nvPr>
        </p:nvSpPr>
        <p:spPr/>
        <p:txBody>
          <a:bodyPr/>
          <a:lstStyle/>
          <a:p>
            <a:fld id="{54FE9C34-B39C-4E22-B29E-E1353626EAD1}" type="slidenum">
              <a:rPr kumimoji="1" lang="ja-JP" altLang="en-US" smtClean="0"/>
              <a:t>5</a:t>
            </a:fld>
            <a:endParaRPr kumimoji="1" lang="ja-JP" altLang="en-US"/>
          </a:p>
        </p:txBody>
      </p:sp>
    </p:spTree>
    <p:extLst>
      <p:ext uri="{BB962C8B-B14F-4D97-AF65-F5344CB8AC3E}">
        <p14:creationId xmlns:p14="http://schemas.microsoft.com/office/powerpoint/2010/main" val="501949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排他制御</a:t>
            </a:r>
            <a:r>
              <a:rPr kumimoji="1" lang="en-US" altLang="ja-JP" dirty="0"/>
              <a:t>/2</a:t>
            </a:r>
            <a:r>
              <a:rPr kumimoji="1" lang="ja-JP" altLang="en-US" dirty="0"/>
              <a:t>つのドア</a:t>
            </a:r>
            <a:endParaRPr kumimoji="1" lang="en-US" altLang="ja-JP" dirty="0"/>
          </a:p>
          <a:p>
            <a:r>
              <a:rPr kumimoji="1" lang="ja-JP" altLang="en-US" dirty="0"/>
              <a:t>・</a:t>
            </a:r>
            <a:r>
              <a:rPr kumimoji="1" lang="en-US" altLang="ja-JP" dirty="0"/>
              <a:t>2</a:t>
            </a:r>
            <a:r>
              <a:rPr kumimoji="1" lang="ja-JP" altLang="en-US" dirty="0"/>
              <a:t>つのドアの場合</a:t>
            </a:r>
            <a:r>
              <a:rPr kumimoji="1" lang="en-US" altLang="ja-JP" dirty="0"/>
              <a:t>(</a:t>
            </a:r>
            <a:r>
              <a:rPr kumimoji="1" lang="ja-JP" altLang="en-US" dirty="0"/>
              <a:t>排他制御を含む</a:t>
            </a:r>
            <a:r>
              <a:rPr kumimoji="1" lang="en-US" altLang="ja-JP" dirty="0"/>
              <a:t>)</a:t>
            </a:r>
            <a:r>
              <a:rPr kumimoji="1" lang="ja-JP" altLang="en-US" dirty="0"/>
              <a:t>、制御回路は右に示される。</a:t>
            </a:r>
            <a:r>
              <a:rPr kumimoji="1" lang="en-US" altLang="ja-JP" dirty="0"/>
              <a:t>- R:</a:t>
            </a:r>
            <a:r>
              <a:rPr kumimoji="1" lang="ja-JP" altLang="en-US" dirty="0"/>
              <a:t>リレー、通電時開</a:t>
            </a:r>
          </a:p>
        </p:txBody>
      </p:sp>
      <p:sp>
        <p:nvSpPr>
          <p:cNvPr id="4" name="スライド番号プレースホルダー 3"/>
          <p:cNvSpPr>
            <a:spLocks noGrp="1"/>
          </p:cNvSpPr>
          <p:nvPr>
            <p:ph type="sldNum" sz="quarter" idx="5"/>
          </p:nvPr>
        </p:nvSpPr>
        <p:spPr/>
        <p:txBody>
          <a:bodyPr/>
          <a:lstStyle/>
          <a:p>
            <a:fld id="{54FE9C34-B39C-4E22-B29E-E1353626EAD1}" type="slidenum">
              <a:rPr kumimoji="1" lang="ja-JP" altLang="en-US" smtClean="0"/>
              <a:t>6</a:t>
            </a:fld>
            <a:endParaRPr kumimoji="1" lang="ja-JP" altLang="en-US"/>
          </a:p>
        </p:txBody>
      </p:sp>
    </p:spTree>
    <p:extLst>
      <p:ext uri="{BB962C8B-B14F-4D97-AF65-F5344CB8AC3E}">
        <p14:creationId xmlns:p14="http://schemas.microsoft.com/office/powerpoint/2010/main" val="847025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排他制御</a:t>
            </a:r>
            <a:r>
              <a:rPr kumimoji="1" lang="en-US" altLang="ja-JP" dirty="0"/>
              <a:t>/3</a:t>
            </a:r>
            <a:r>
              <a:rPr kumimoji="1" lang="ja-JP" altLang="en-US" dirty="0"/>
              <a:t>つのドア</a:t>
            </a:r>
            <a:endParaRPr kumimoji="1" lang="en-US" altLang="ja-JP" dirty="0"/>
          </a:p>
          <a:p>
            <a:r>
              <a:rPr kumimoji="1" lang="ja-JP" altLang="en-US" dirty="0"/>
              <a:t>・</a:t>
            </a:r>
            <a:r>
              <a:rPr kumimoji="1" lang="en-US" altLang="ja-JP" dirty="0"/>
              <a:t>3</a:t>
            </a:r>
            <a:r>
              <a:rPr kumimoji="1" lang="ja-JP" altLang="en-US" dirty="0"/>
              <a:t>つのドアの場合</a:t>
            </a:r>
            <a:r>
              <a:rPr kumimoji="1" lang="en-US" altLang="ja-JP" dirty="0"/>
              <a:t>(</a:t>
            </a:r>
            <a:r>
              <a:rPr kumimoji="1" lang="ja-JP" altLang="en-US" dirty="0"/>
              <a:t>排他制御を含む</a:t>
            </a:r>
            <a:r>
              <a:rPr kumimoji="1" lang="en-US" altLang="ja-JP" dirty="0"/>
              <a:t>)</a:t>
            </a:r>
            <a:r>
              <a:rPr kumimoji="1" lang="ja-JP" altLang="en-US" dirty="0"/>
              <a:t>、制御回路は右に示される。・実際には、廊下に最も近い</a:t>
            </a:r>
            <a:r>
              <a:rPr kumimoji="1" lang="en-US" altLang="ja-JP" dirty="0"/>
              <a:t>PB</a:t>
            </a:r>
            <a:r>
              <a:rPr kumimoji="1" lang="ja-JP" altLang="en-US" dirty="0"/>
              <a:t>は保護</a:t>
            </a:r>
            <a:r>
              <a:rPr kumimoji="1" lang="ja-JP" altLang="en-US"/>
              <a:t>されたスイッチに置き換えられなければならない。制</a:t>
            </a:r>
            <a:r>
              <a:rPr kumimoji="1" lang="ja-JP" altLang="en-US" dirty="0"/>
              <a:t>御電源は、メンテナンスの間にロックを無効にするために分離されなければならない。</a:t>
            </a:r>
          </a:p>
        </p:txBody>
      </p:sp>
      <p:sp>
        <p:nvSpPr>
          <p:cNvPr id="4" name="スライド番号プレースホルダー 3"/>
          <p:cNvSpPr>
            <a:spLocks noGrp="1"/>
          </p:cNvSpPr>
          <p:nvPr>
            <p:ph type="sldNum" sz="quarter" idx="5"/>
          </p:nvPr>
        </p:nvSpPr>
        <p:spPr/>
        <p:txBody>
          <a:bodyPr/>
          <a:lstStyle/>
          <a:p>
            <a:fld id="{54FE9C34-B39C-4E22-B29E-E1353626EAD1}" type="slidenum">
              <a:rPr kumimoji="1" lang="ja-JP" altLang="en-US" smtClean="0"/>
              <a:t>7</a:t>
            </a:fld>
            <a:endParaRPr kumimoji="1" lang="ja-JP" altLang="en-US"/>
          </a:p>
        </p:txBody>
      </p:sp>
    </p:spTree>
    <p:extLst>
      <p:ext uri="{BB962C8B-B14F-4D97-AF65-F5344CB8AC3E}">
        <p14:creationId xmlns:p14="http://schemas.microsoft.com/office/powerpoint/2010/main" val="3106989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ファンシステムのインターロック</a:t>
            </a:r>
            <a:endParaRPr kumimoji="1" lang="en-US" altLang="ja-JP" dirty="0"/>
          </a:p>
          <a:p>
            <a:r>
              <a:rPr kumimoji="1" lang="ja-JP" altLang="en-US" dirty="0"/>
              <a:t>・</a:t>
            </a:r>
            <a:r>
              <a:rPr kumimoji="1" lang="en-US" altLang="ja-JP" dirty="0"/>
              <a:t>BSL-3</a:t>
            </a:r>
            <a:r>
              <a:rPr kumimoji="1" lang="ja-JP" altLang="en-US" dirty="0"/>
              <a:t>実験室ラ陰圧に保たれなければならない。そのため、ファンシステムは順序制御を持つ。システムが起動する時、右の</a:t>
            </a:r>
            <a:r>
              <a:rPr kumimoji="1" lang="en-US" altLang="ja-JP" dirty="0"/>
              <a:t>[A]</a:t>
            </a:r>
            <a:r>
              <a:rPr kumimoji="1" lang="ja-JP" altLang="en-US" dirty="0"/>
              <a:t>に示されるように、まず排気ファンが起動し、次に給気ファンが起動する。システムが停止する時、右の</a:t>
            </a:r>
            <a:r>
              <a:rPr kumimoji="1" lang="en-US" altLang="ja-JP" dirty="0"/>
              <a:t>[B]</a:t>
            </a:r>
            <a:r>
              <a:rPr kumimoji="1" lang="ja-JP" altLang="en-US" dirty="0"/>
              <a:t>に示されるように、まず給気ファンが停止し、次に排気ファンが停止する。</a:t>
            </a:r>
          </a:p>
        </p:txBody>
      </p:sp>
      <p:sp>
        <p:nvSpPr>
          <p:cNvPr id="4" name="スライド番号プレースホルダー 3"/>
          <p:cNvSpPr>
            <a:spLocks noGrp="1"/>
          </p:cNvSpPr>
          <p:nvPr>
            <p:ph type="sldNum" sz="quarter" idx="5"/>
          </p:nvPr>
        </p:nvSpPr>
        <p:spPr/>
        <p:txBody>
          <a:bodyPr/>
          <a:lstStyle/>
          <a:p>
            <a:fld id="{54FE9C34-B39C-4E22-B29E-E1353626EAD1}" type="slidenum">
              <a:rPr kumimoji="1" lang="ja-JP" altLang="en-US" smtClean="0"/>
              <a:t>8</a:t>
            </a:fld>
            <a:endParaRPr kumimoji="1" lang="ja-JP" altLang="en-US"/>
          </a:p>
        </p:txBody>
      </p:sp>
    </p:spTree>
    <p:extLst>
      <p:ext uri="{BB962C8B-B14F-4D97-AF65-F5344CB8AC3E}">
        <p14:creationId xmlns:p14="http://schemas.microsoft.com/office/powerpoint/2010/main" val="3385357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順序制御</a:t>
            </a:r>
            <a:r>
              <a:rPr kumimoji="1" lang="en-US" altLang="ja-JP" dirty="0"/>
              <a:t>/</a:t>
            </a:r>
            <a:r>
              <a:rPr kumimoji="1" lang="ja-JP" altLang="en-US" dirty="0"/>
              <a:t>ファン</a:t>
            </a:r>
            <a:r>
              <a:rPr kumimoji="1" lang="en-US" altLang="ja-JP" dirty="0"/>
              <a:t>(1/2)</a:t>
            </a:r>
            <a:endParaRPr kumimoji="1" lang="ja-JP" altLang="en-US" dirty="0"/>
          </a:p>
          <a:p>
            <a:r>
              <a:rPr kumimoji="1" lang="ja-JP" altLang="en-US" dirty="0"/>
              <a:t>・</a:t>
            </a:r>
            <a:r>
              <a:rPr kumimoji="1" lang="en-US" altLang="ja-JP" dirty="0"/>
              <a:t>1</a:t>
            </a:r>
            <a:r>
              <a:rPr kumimoji="1" lang="ja-JP" altLang="en-US" dirty="0"/>
              <a:t>つのファンの場合</a:t>
            </a:r>
            <a:r>
              <a:rPr kumimoji="1" lang="en-US" altLang="ja-JP" dirty="0"/>
              <a:t>(</a:t>
            </a:r>
            <a:r>
              <a:rPr kumimoji="1" lang="ja-JP" altLang="en-US" dirty="0"/>
              <a:t>順序制御を含まない</a:t>
            </a:r>
            <a:r>
              <a:rPr kumimoji="1" lang="en-US" altLang="ja-JP" dirty="0"/>
              <a:t>)</a:t>
            </a:r>
            <a:r>
              <a:rPr kumimoji="1" lang="ja-JP" altLang="en-US" dirty="0"/>
              <a:t>、制御回路は右に示される。この回路は自己保持機能を含む。</a:t>
            </a:r>
            <a:r>
              <a:rPr kumimoji="1" lang="en-US" altLang="ja-JP" dirty="0"/>
              <a:t>- R,S,T: </a:t>
            </a:r>
            <a:r>
              <a:rPr kumimoji="1" lang="ja-JP" altLang="en-US" dirty="0"/>
              <a:t>主電源、</a:t>
            </a:r>
            <a:r>
              <a:rPr kumimoji="1" lang="en-US" altLang="ja-JP" dirty="0"/>
              <a:t>3</a:t>
            </a:r>
            <a:r>
              <a:rPr kumimoji="1" lang="ja-JP" altLang="en-US" dirty="0"/>
              <a:t>相 </a:t>
            </a:r>
            <a:r>
              <a:rPr kumimoji="1" lang="en-US" altLang="ja-JP" dirty="0"/>
              <a:t>– U,V: </a:t>
            </a:r>
            <a:r>
              <a:rPr kumimoji="1" lang="ja-JP" altLang="en-US" dirty="0"/>
              <a:t>制御電源、単相 </a:t>
            </a:r>
            <a:r>
              <a:rPr kumimoji="1" lang="en-US" altLang="ja-JP" dirty="0"/>
              <a:t>- CB: </a:t>
            </a:r>
            <a:r>
              <a:rPr kumimoji="1" lang="ja-JP" altLang="en-US" dirty="0"/>
              <a:t>サーキットブレーカー </a:t>
            </a:r>
            <a:r>
              <a:rPr kumimoji="1" lang="en-US" altLang="ja-JP" dirty="0"/>
              <a:t>- MC: </a:t>
            </a:r>
            <a:r>
              <a:rPr kumimoji="1" lang="ja-JP" altLang="en-US" dirty="0"/>
              <a:t>電磁接触器       </a:t>
            </a:r>
            <a:r>
              <a:rPr kumimoji="1" lang="en-US" altLang="ja-JP" dirty="0"/>
              <a:t>- TR: </a:t>
            </a:r>
            <a:r>
              <a:rPr kumimoji="1" lang="ja-JP" altLang="en-US" dirty="0"/>
              <a:t>サーマルリレー　</a:t>
            </a:r>
            <a:r>
              <a:rPr kumimoji="1" lang="en-US" altLang="ja-JP" dirty="0"/>
              <a:t>- M: </a:t>
            </a:r>
            <a:r>
              <a:rPr kumimoji="1" lang="ja-JP" altLang="en-US" dirty="0"/>
              <a:t>モーター </a:t>
            </a:r>
            <a:r>
              <a:rPr kumimoji="1" lang="en-US" altLang="ja-JP" dirty="0"/>
              <a:t>- PB: </a:t>
            </a:r>
            <a:r>
              <a:rPr kumimoji="1" lang="ja-JP" altLang="en-US" dirty="0"/>
              <a:t>プッシュボタン</a:t>
            </a:r>
          </a:p>
        </p:txBody>
      </p:sp>
      <p:sp>
        <p:nvSpPr>
          <p:cNvPr id="4" name="スライド番号プレースホルダー 3"/>
          <p:cNvSpPr>
            <a:spLocks noGrp="1"/>
          </p:cNvSpPr>
          <p:nvPr>
            <p:ph type="sldNum" sz="quarter" idx="5"/>
          </p:nvPr>
        </p:nvSpPr>
        <p:spPr/>
        <p:txBody>
          <a:bodyPr/>
          <a:lstStyle/>
          <a:p>
            <a:fld id="{54FE9C34-B39C-4E22-B29E-E1353626EAD1}" type="slidenum">
              <a:rPr kumimoji="1" lang="ja-JP" altLang="en-US" smtClean="0"/>
              <a:t>9</a:t>
            </a:fld>
            <a:endParaRPr kumimoji="1" lang="ja-JP" altLang="en-US"/>
          </a:p>
        </p:txBody>
      </p:sp>
    </p:spTree>
    <p:extLst>
      <p:ext uri="{BB962C8B-B14F-4D97-AF65-F5344CB8AC3E}">
        <p14:creationId xmlns:p14="http://schemas.microsoft.com/office/powerpoint/2010/main" val="3022074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ja-JP" altLang="en-US"/>
              <a:t>マスター タイトルの書式設定</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C79C5D-2A6F-F04D-97DA-BEF2467B64E4}" type="datetimeFigureOut">
              <a:rPr lang="en-US" dirty="0"/>
              <a:pPr/>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FA1846-DA80-1C48-A609-854EA85C59AD}" type="datetimeFigureOut">
              <a:rPr lang="en-US" dirty="0"/>
              <a:pPr/>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ja-JP" altLang="en-US"/>
              <a:t>マスター タイトルの書式設定</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ja-JP" altLang="en-US"/>
              <a:t>マスター テキストの書式設定</a:t>
            </a:r>
          </a:p>
        </p:txBody>
      </p:sp>
      <p:sp>
        <p:nvSpPr>
          <p:cNvPr id="2" name="Date Placeholder 1"/>
          <p:cNvSpPr>
            <a:spLocks noGrp="1"/>
          </p:cNvSpPr>
          <p:nvPr>
            <p:ph type="dt" sz="half" idx="10"/>
          </p:nvPr>
        </p:nvSpPr>
        <p:spPr/>
        <p:txBody>
          <a:bodyPr/>
          <a:lstStyle/>
          <a:p>
            <a:fld id="{FBF54567-0DE4-3F47-BF90-CB84690072F9}" type="datetimeFigureOut">
              <a:rPr lang="en-US" dirty="0"/>
              <a:pPr/>
              <a:t>3/4/2024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FA1846-DA80-1C48-A609-854EA85C59AD}" type="datetimeFigureOut">
              <a:rPr lang="en-US" dirty="0"/>
              <a:pPr/>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3/4/2024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3/4/2024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3/4/2024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ja-JP" altLang="en-US"/>
              <a:t>マスター タイトルの書式設定</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DF5E60-9974-AC48-9591-99C2BB44B7CF}" type="datetimeFigureOut">
              <a:rPr lang="en-US" dirty="0"/>
              <a:pPr/>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ja-JP" altLang="en-US"/>
              <a:t>マスター タイトルの書式設定</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3/4/2024</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3/4/2024</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kumimoji="1" sz="4000" b="1" kern="1200">
          <a:solidFill>
            <a:srgbClr val="FEFEFE"/>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kumimoji="1"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kumimoji="1"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kumimoji="1"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ideo" Target="https://www.youtube.com/embed/rcSDck-9EiY?feature=oembed" TargetMode="External"/><Relationship Id="rId5" Type="http://schemas.openxmlformats.org/officeDocument/2006/relationships/image" Target="../media/image10.jpe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7.jpg"/></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mikiikka277@hb.tp1.jp"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9.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897D5B-BADF-4C87-AB79-9ADCF89C41E3}"/>
              </a:ext>
            </a:extLst>
          </p:cNvPr>
          <p:cNvSpPr>
            <a:spLocks noGrp="1"/>
          </p:cNvSpPr>
          <p:nvPr>
            <p:ph type="ctrTitle"/>
          </p:nvPr>
        </p:nvSpPr>
        <p:spPr>
          <a:xfrm>
            <a:off x="810000" y="1449147"/>
            <a:ext cx="11381999" cy="2971051"/>
          </a:xfrm>
        </p:spPr>
        <p:txBody>
          <a:bodyPr/>
          <a:lstStyle/>
          <a:p>
            <a:r>
              <a:rPr kumimoji="1" lang="en-US" altLang="ja-JP" sz="6400" dirty="0">
                <a:latin typeface="ＭＳ Ｐゴシック" panose="020B0600070205080204" pitchFamily="50" charset="-128"/>
                <a:ea typeface="ＭＳ Ｐゴシック" panose="020B0600070205080204" pitchFamily="50" charset="-128"/>
              </a:rPr>
              <a:t>Interlock control in BSL3 Lab</a:t>
            </a:r>
            <a:endParaRPr kumimoji="1" lang="ja-JP" altLang="en-US" sz="6400" dirty="0">
              <a:latin typeface="ＭＳ Ｐゴシック" panose="020B0600070205080204" pitchFamily="50" charset="-128"/>
              <a:ea typeface="ＭＳ Ｐゴシック" panose="020B0600070205080204" pitchFamily="50" charset="-128"/>
            </a:endParaRPr>
          </a:p>
        </p:txBody>
      </p:sp>
      <p:sp>
        <p:nvSpPr>
          <p:cNvPr id="3" name="字幕 2">
            <a:extLst>
              <a:ext uri="{FF2B5EF4-FFF2-40B4-BE49-F238E27FC236}">
                <a16:creationId xmlns:a16="http://schemas.microsoft.com/office/drawing/2014/main" id="{3675427A-0950-428D-B0A6-E5C22CC3CBF9}"/>
              </a:ext>
            </a:extLst>
          </p:cNvPr>
          <p:cNvSpPr>
            <a:spLocks noGrp="1"/>
          </p:cNvSpPr>
          <p:nvPr>
            <p:ph type="subTitle" idx="1"/>
          </p:nvPr>
        </p:nvSpPr>
        <p:spPr>
          <a:xfrm>
            <a:off x="810001" y="5280846"/>
            <a:ext cx="10572000" cy="1305483"/>
          </a:xfrm>
        </p:spPr>
        <p:txBody>
          <a:bodyPr>
            <a:noAutofit/>
          </a:bodyPr>
          <a:lstStyle/>
          <a:p>
            <a:r>
              <a:rPr kumimoji="1" lang="en-US" altLang="ja-JP" sz="3200" dirty="0">
                <a:latin typeface="ＭＳ Ｐゴシック" panose="020B0600070205080204" pitchFamily="50" charset="-128"/>
                <a:ea typeface="ＭＳ Ｐゴシック" panose="020B0600070205080204" pitchFamily="50" charset="-128"/>
              </a:rPr>
              <a:t>08/01/2024, 11/01/2024, 24/02/2024, 04/03/2024</a:t>
            </a:r>
          </a:p>
          <a:p>
            <a:r>
              <a:rPr kumimoji="1" lang="en-US" altLang="ja-JP" sz="3200" dirty="0">
                <a:latin typeface="ＭＳ Ｐゴシック" panose="020B0600070205080204" pitchFamily="50" charset="-128"/>
                <a:ea typeface="ＭＳ Ｐゴシック" panose="020B0600070205080204" pitchFamily="50" charset="-128"/>
              </a:rPr>
              <a:t>Hideki Miki, Ph.D. (</a:t>
            </a:r>
            <a:r>
              <a:rPr lang="en-US" altLang="ja-JP" sz="3200" dirty="0">
                <a:latin typeface="ＭＳ Ｐゴシック" panose="020B0600070205080204" pitchFamily="50" charset="-128"/>
                <a:ea typeface="ＭＳ Ｐゴシック" panose="020B0600070205080204" pitchFamily="50" charset="-128"/>
              </a:rPr>
              <a:t>Engineering</a:t>
            </a:r>
            <a:r>
              <a:rPr kumimoji="1" lang="en-US" altLang="ja-JP" sz="3200" dirty="0">
                <a:latin typeface="ＭＳ Ｐゴシック" panose="020B0600070205080204" pitchFamily="50" charset="-128"/>
                <a:ea typeface="ＭＳ Ｐゴシック" panose="020B0600070205080204" pitchFamily="50" charset="-128"/>
              </a:rPr>
              <a:t>), JICA Expert</a:t>
            </a:r>
            <a:endParaRPr kumimoji="1" lang="ja-JP" altLang="en-US" sz="32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981329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2334F0-9FB6-4060-B548-D4C95BD530F7}"/>
              </a:ext>
            </a:extLst>
          </p:cNvPr>
          <p:cNvSpPr>
            <a:spLocks noGrp="1"/>
          </p:cNvSpPr>
          <p:nvPr>
            <p:ph type="title"/>
          </p:nvPr>
        </p:nvSpPr>
        <p:spPr>
          <a:xfrm>
            <a:off x="809999" y="447188"/>
            <a:ext cx="11203809" cy="1182829"/>
          </a:xfrm>
        </p:spPr>
        <p:txBody>
          <a:bodyPr/>
          <a:lstStyle/>
          <a:p>
            <a:r>
              <a:rPr lang="en-US" altLang="ja-JP" sz="4800" dirty="0">
                <a:latin typeface="ＭＳ Ｐゴシック" panose="020B0600070205080204" pitchFamily="50" charset="-128"/>
                <a:ea typeface="ＭＳ Ｐゴシック" panose="020B0600070205080204" pitchFamily="50" charset="-128"/>
              </a:rPr>
              <a:t>Note/ Self-holding function</a:t>
            </a:r>
            <a:endParaRPr kumimoji="1" lang="ja-JP" altLang="en-US" sz="4800" dirty="0">
              <a:latin typeface="ＭＳ Ｐゴシック" panose="020B0600070205080204" pitchFamily="50" charset="-128"/>
              <a:ea typeface="ＭＳ Ｐゴシック" panose="020B0600070205080204" pitchFamily="50" charset="-128"/>
            </a:endParaRPr>
          </a:p>
        </p:txBody>
      </p:sp>
      <p:pic>
        <p:nvPicPr>
          <p:cNvPr id="6" name="図 5">
            <a:extLst>
              <a:ext uri="{FF2B5EF4-FFF2-40B4-BE49-F238E27FC236}">
                <a16:creationId xmlns:a16="http://schemas.microsoft.com/office/drawing/2014/main" id="{CFFFDA7C-B1B5-B23C-61F4-33AE257B5107}"/>
              </a:ext>
            </a:extLst>
          </p:cNvPr>
          <p:cNvPicPr>
            <a:picLocks noChangeAspect="1"/>
          </p:cNvPicPr>
          <p:nvPr/>
        </p:nvPicPr>
        <p:blipFill>
          <a:blip r:embed="rId4"/>
          <a:srcRect/>
          <a:stretch/>
        </p:blipFill>
        <p:spPr>
          <a:xfrm>
            <a:off x="7952781" y="2502581"/>
            <a:ext cx="4192941" cy="4320000"/>
          </a:xfrm>
          <a:prstGeom prst="rect">
            <a:avLst/>
          </a:prstGeom>
        </p:spPr>
      </p:pic>
      <p:pic>
        <p:nvPicPr>
          <p:cNvPr id="5" name="オンライン メディア 4" title="自己保持回路">
            <a:hlinkClick r:id="" action="ppaction://media"/>
            <a:extLst>
              <a:ext uri="{FF2B5EF4-FFF2-40B4-BE49-F238E27FC236}">
                <a16:creationId xmlns:a16="http://schemas.microsoft.com/office/drawing/2014/main" id="{AF1A3A16-4619-02D8-A6DF-B90152FA9D12}"/>
              </a:ext>
            </a:extLst>
          </p:cNvPr>
          <p:cNvPicPr>
            <a:picLocks noRot="1" noChangeAspect="1"/>
          </p:cNvPicPr>
          <p:nvPr>
            <a:videoFile r:link="rId1"/>
          </p:nvPr>
        </p:nvPicPr>
        <p:blipFill>
          <a:blip r:embed="rId5"/>
          <a:stretch>
            <a:fillRect/>
          </a:stretch>
        </p:blipFill>
        <p:spPr>
          <a:xfrm>
            <a:off x="318448" y="2502581"/>
            <a:ext cx="7617080" cy="4303660"/>
          </a:xfrm>
          <a:prstGeom prst="rect">
            <a:avLst/>
          </a:prstGeom>
        </p:spPr>
      </p:pic>
    </p:spTree>
    <p:extLst>
      <p:ext uri="{BB962C8B-B14F-4D97-AF65-F5344CB8AC3E}">
        <p14:creationId xmlns:p14="http://schemas.microsoft.com/office/powerpoint/2010/main" val="2363242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2334F0-9FB6-4060-B548-D4C95BD530F7}"/>
              </a:ext>
            </a:extLst>
          </p:cNvPr>
          <p:cNvSpPr>
            <a:spLocks noGrp="1"/>
          </p:cNvSpPr>
          <p:nvPr>
            <p:ph type="title"/>
          </p:nvPr>
        </p:nvSpPr>
        <p:spPr>
          <a:xfrm>
            <a:off x="809999" y="447188"/>
            <a:ext cx="11203809" cy="1182829"/>
          </a:xfrm>
        </p:spPr>
        <p:txBody>
          <a:bodyPr/>
          <a:lstStyle/>
          <a:p>
            <a:r>
              <a:rPr lang="en-US" altLang="ja-JP" sz="4800" dirty="0">
                <a:latin typeface="ＭＳ Ｐゴシック" panose="020B0600070205080204" pitchFamily="50" charset="-128"/>
                <a:ea typeface="ＭＳ Ｐゴシック" panose="020B0600070205080204" pitchFamily="50" charset="-128"/>
              </a:rPr>
              <a:t>Sequential control/ 2 Fans</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7097514-27A9-4683-B005-E5838C544478}"/>
              </a:ext>
            </a:extLst>
          </p:cNvPr>
          <p:cNvSpPr>
            <a:spLocks noGrp="1"/>
          </p:cNvSpPr>
          <p:nvPr>
            <p:ph idx="1"/>
          </p:nvPr>
        </p:nvSpPr>
        <p:spPr>
          <a:xfrm>
            <a:off x="818712" y="1915065"/>
            <a:ext cx="5923040" cy="4942936"/>
          </a:xfrm>
        </p:spPr>
        <p:txBody>
          <a:bodyPr>
            <a:normAutofit/>
          </a:bodyPr>
          <a:lstStyle/>
          <a:p>
            <a:r>
              <a:rPr kumimoji="1" lang="en-US" altLang="ja-JP" sz="2400" dirty="0">
                <a:latin typeface="ＭＳ Ｐゴシック" panose="020B0600070205080204" pitchFamily="50" charset="-128"/>
                <a:ea typeface="ＭＳ Ｐゴシック" panose="020B0600070205080204" pitchFamily="50" charset="-128"/>
              </a:rPr>
              <a:t>In case of 2 fans (including sequential control), control circuit is shown as right.</a:t>
            </a:r>
          </a:p>
          <a:p>
            <a:r>
              <a:rPr lang="en-US" altLang="ja-JP" sz="2400" dirty="0">
                <a:latin typeface="ＭＳ Ｐゴシック" panose="020B0600070205080204" pitchFamily="50" charset="-128"/>
                <a:ea typeface="ＭＳ Ｐゴシック" panose="020B0600070205080204" pitchFamily="50" charset="-128"/>
              </a:rPr>
              <a:t>Sequential control uses timer.</a:t>
            </a:r>
            <a:endParaRPr kumimoji="1" lang="en-US" altLang="ja-JP" sz="2400" dirty="0">
              <a:latin typeface="ＭＳ Ｐゴシック" panose="020B0600070205080204" pitchFamily="50" charset="-128"/>
              <a:ea typeface="ＭＳ Ｐゴシック" panose="020B0600070205080204" pitchFamily="50" charset="-128"/>
            </a:endParaRPr>
          </a:p>
          <a:p>
            <a:pPr marL="0" indent="0">
              <a:buNone/>
            </a:pPr>
            <a:r>
              <a:rPr lang="en-US" altLang="ja-JP" sz="2400" dirty="0">
                <a:latin typeface="ＭＳ Ｐゴシック" panose="020B0600070205080204" pitchFamily="50" charset="-128"/>
                <a:ea typeface="ＭＳ Ｐゴシック" panose="020B0600070205080204" pitchFamily="50" charset="-128"/>
              </a:rPr>
              <a:t>      - U,V: control power source</a:t>
            </a:r>
          </a:p>
          <a:p>
            <a:pPr marL="0" indent="0">
              <a:buNone/>
            </a:pPr>
            <a:r>
              <a:rPr lang="en-US" altLang="ja-JP" sz="2400" dirty="0">
                <a:latin typeface="ＭＳ Ｐゴシック" panose="020B0600070205080204" pitchFamily="50" charset="-128"/>
                <a:ea typeface="ＭＳ Ｐゴシック" panose="020B0600070205080204" pitchFamily="50" charset="-128"/>
              </a:rPr>
              <a:t>      - PB: Push Button</a:t>
            </a:r>
          </a:p>
          <a:p>
            <a:pPr marL="0" indent="0">
              <a:buNone/>
            </a:pPr>
            <a:r>
              <a:rPr lang="en-US" altLang="ja-JP" sz="2400" dirty="0">
                <a:latin typeface="ＭＳ Ｐゴシック" panose="020B0600070205080204" pitchFamily="50" charset="-128"/>
                <a:ea typeface="ＭＳ Ｐゴシック" panose="020B0600070205080204" pitchFamily="50" charset="-128"/>
              </a:rPr>
              <a:t>      - MC: Magnetic Contactor, for Fan</a:t>
            </a:r>
          </a:p>
          <a:p>
            <a:pPr marL="0" indent="0">
              <a:buNone/>
            </a:pPr>
            <a:r>
              <a:rPr lang="en-US" altLang="ja-JP" sz="2400" dirty="0">
                <a:latin typeface="ＭＳ Ｐゴシック" panose="020B0600070205080204" pitchFamily="50" charset="-128"/>
                <a:ea typeface="ＭＳ Ｐゴシック" panose="020B0600070205080204" pitchFamily="50" charset="-128"/>
              </a:rPr>
              <a:t>      - T: Timer, T1: MC1 off delay, T2: MC2 on delay</a:t>
            </a:r>
          </a:p>
          <a:p>
            <a:pPr marL="0" indent="0">
              <a:buNone/>
            </a:pPr>
            <a:r>
              <a:rPr lang="en-US" altLang="ja-JP" sz="2400" dirty="0">
                <a:latin typeface="ＭＳ Ｐゴシック" panose="020B0600070205080204" pitchFamily="50" charset="-128"/>
                <a:ea typeface="ＭＳ Ｐゴシック" panose="020B0600070205080204" pitchFamily="50" charset="-128"/>
              </a:rPr>
              <a:t>      - R: Relay, R2: protecting Timer</a:t>
            </a:r>
            <a:endParaRPr kumimoji="1" lang="ja-JP" altLang="en-US" sz="2400" dirty="0">
              <a:latin typeface="ＭＳ Ｐゴシック" panose="020B0600070205080204" pitchFamily="50" charset="-128"/>
              <a:ea typeface="ＭＳ Ｐゴシック" panose="020B0600070205080204" pitchFamily="50" charset="-128"/>
            </a:endParaRPr>
          </a:p>
        </p:txBody>
      </p:sp>
      <p:pic>
        <p:nvPicPr>
          <p:cNvPr id="5" name="図 4">
            <a:extLst>
              <a:ext uri="{FF2B5EF4-FFF2-40B4-BE49-F238E27FC236}">
                <a16:creationId xmlns:a16="http://schemas.microsoft.com/office/drawing/2014/main" id="{BBF75AFA-7A63-F5E6-EAB6-32BC1EDAE546}"/>
              </a:ext>
            </a:extLst>
          </p:cNvPr>
          <p:cNvPicPr>
            <a:picLocks noChangeAspect="1"/>
          </p:cNvPicPr>
          <p:nvPr/>
        </p:nvPicPr>
        <p:blipFill>
          <a:blip r:embed="rId3"/>
          <a:srcRect/>
          <a:stretch/>
        </p:blipFill>
        <p:spPr>
          <a:xfrm>
            <a:off x="6741752" y="2502581"/>
            <a:ext cx="5400000" cy="4320000"/>
          </a:xfrm>
          <a:prstGeom prst="rect">
            <a:avLst/>
          </a:prstGeom>
        </p:spPr>
      </p:pic>
      <p:sp>
        <p:nvSpPr>
          <p:cNvPr id="4" name="吹き出し: 四角形 3">
            <a:extLst>
              <a:ext uri="{FF2B5EF4-FFF2-40B4-BE49-F238E27FC236}">
                <a16:creationId xmlns:a16="http://schemas.microsoft.com/office/drawing/2014/main" id="{B74ADD82-6925-4D02-B71B-B2A56AD130AB}"/>
              </a:ext>
            </a:extLst>
          </p:cNvPr>
          <p:cNvSpPr/>
          <p:nvPr/>
        </p:nvSpPr>
        <p:spPr>
          <a:xfrm>
            <a:off x="7819462" y="52672"/>
            <a:ext cx="4320000" cy="2520000"/>
          </a:xfrm>
          <a:prstGeom prst="wedgeRectCallout">
            <a:avLst>
              <a:gd name="adj1" fmla="val -19952"/>
              <a:gd name="adj2" fmla="val 63296"/>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dirty="0"/>
              <a:t>If PB1 is closed, MC1 is charged and makes ‘SC’ (self-holding). Also, T2 is charged and starts count. After If T2 ends count, MC2 is charged and makes ‘SC’.    </a:t>
            </a:r>
          </a:p>
          <a:p>
            <a:r>
              <a:rPr kumimoji="1" lang="en-US" altLang="ja-JP" dirty="0"/>
              <a:t>if PB2 is closed, R1 is charged and makes ‘SC’. Also, MC2 is uncharged and T1 starts count. After if T1 ends count, MC1 is uncharged.</a:t>
            </a:r>
          </a:p>
        </p:txBody>
      </p:sp>
    </p:spTree>
    <p:extLst>
      <p:ext uri="{BB962C8B-B14F-4D97-AF65-F5344CB8AC3E}">
        <p14:creationId xmlns:p14="http://schemas.microsoft.com/office/powerpoint/2010/main" val="1961984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2334F0-9FB6-4060-B548-D4C95BD530F7}"/>
              </a:ext>
            </a:extLst>
          </p:cNvPr>
          <p:cNvSpPr>
            <a:spLocks noGrp="1"/>
          </p:cNvSpPr>
          <p:nvPr>
            <p:ph type="title"/>
          </p:nvPr>
        </p:nvSpPr>
        <p:spPr>
          <a:xfrm>
            <a:off x="809999" y="447188"/>
            <a:ext cx="11203809" cy="1182829"/>
          </a:xfrm>
        </p:spPr>
        <p:txBody>
          <a:bodyPr/>
          <a:lstStyle/>
          <a:p>
            <a:r>
              <a:rPr lang="en-US" altLang="ja-JP" sz="4800" dirty="0">
                <a:latin typeface="ＭＳ Ｐゴシック" panose="020B0600070205080204" pitchFamily="50" charset="-128"/>
                <a:ea typeface="ＭＳ Ｐゴシック" panose="020B0600070205080204" pitchFamily="50" charset="-128"/>
              </a:rPr>
              <a:t>Sequential control/ Other system</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7097514-27A9-4683-B005-E5838C544478}"/>
              </a:ext>
            </a:extLst>
          </p:cNvPr>
          <p:cNvSpPr>
            <a:spLocks noGrp="1"/>
          </p:cNvSpPr>
          <p:nvPr>
            <p:ph idx="1"/>
          </p:nvPr>
        </p:nvSpPr>
        <p:spPr>
          <a:xfrm>
            <a:off x="818712" y="2222287"/>
            <a:ext cx="6581120" cy="4635713"/>
          </a:xfrm>
        </p:spPr>
        <p:txBody>
          <a:bodyPr>
            <a:normAutofit/>
          </a:bodyPr>
          <a:lstStyle/>
          <a:p>
            <a:r>
              <a:rPr kumimoji="1" lang="en-US" altLang="ja-JP" sz="2400" dirty="0">
                <a:latin typeface="ＭＳ Ｐゴシック" panose="020B0600070205080204" pitchFamily="50" charset="-128"/>
                <a:ea typeface="ＭＳ Ｐゴシック" panose="020B0600070205080204" pitchFamily="50" charset="-128"/>
              </a:rPr>
              <a:t>Sequential control is also used in other system.</a:t>
            </a:r>
          </a:p>
          <a:p>
            <a:r>
              <a:rPr kumimoji="1" lang="en-US" altLang="ja-JP" sz="2400" dirty="0">
                <a:latin typeface="ＭＳ Ｐゴシック" panose="020B0600070205080204" pitchFamily="50" charset="-128"/>
                <a:ea typeface="ＭＳ Ｐゴシック" panose="020B0600070205080204" pitchFamily="50" charset="-128"/>
              </a:rPr>
              <a:t>Cooling system: </a:t>
            </a:r>
          </a:p>
          <a:p>
            <a:pPr marL="0" indent="0">
              <a:buNone/>
            </a:pPr>
            <a:r>
              <a:rPr lang="en-US" altLang="ja-JP" sz="2400" dirty="0">
                <a:latin typeface="ＭＳ Ｐゴシック" panose="020B0600070205080204" pitchFamily="50" charset="-128"/>
                <a:ea typeface="ＭＳ Ｐゴシック" panose="020B0600070205080204" pitchFamily="50" charset="-128"/>
              </a:rPr>
              <a:t>      - Chilled water pump -&gt; Chiller or Refrigerating machine shown as right</a:t>
            </a:r>
          </a:p>
          <a:p>
            <a:pPr marL="0" indent="0">
              <a:buNone/>
            </a:pPr>
            <a:r>
              <a:rPr lang="ja-JP" altLang="en-US" sz="2400" dirty="0">
                <a:latin typeface="ＭＳ Ｐゴシック" panose="020B0600070205080204" pitchFamily="50" charset="-128"/>
                <a:ea typeface="ＭＳ Ｐゴシック" panose="020B0600070205080204" pitchFamily="50" charset="-128"/>
              </a:rPr>
              <a:t>      </a:t>
            </a:r>
            <a:r>
              <a:rPr kumimoji="1" lang="en-US" altLang="ja-JP"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Cooling water pump -&gt; Cooling Tower</a:t>
            </a:r>
          </a:p>
          <a:p>
            <a:r>
              <a:rPr kumimoji="1" lang="en-US" altLang="ja-JP" sz="2400" dirty="0">
                <a:latin typeface="ＭＳ Ｐゴシック" panose="020B0600070205080204" pitchFamily="50" charset="-128"/>
                <a:ea typeface="ＭＳ Ｐゴシック" panose="020B0600070205080204" pitchFamily="50" charset="-128"/>
              </a:rPr>
              <a:t>Heating system: </a:t>
            </a:r>
          </a:p>
          <a:p>
            <a:pPr marL="0" indent="0">
              <a:buNone/>
            </a:pPr>
            <a:r>
              <a:rPr lang="en-US" altLang="ja-JP" sz="2400" dirty="0">
                <a:latin typeface="ＭＳ Ｐゴシック" panose="020B0600070205080204" pitchFamily="50" charset="-128"/>
                <a:ea typeface="ＭＳ Ｐゴシック" panose="020B0600070205080204" pitchFamily="50" charset="-128"/>
              </a:rPr>
              <a:t>      - Hot water p</a:t>
            </a:r>
            <a:r>
              <a:rPr kumimoji="1" lang="en-US" altLang="ja-JP" sz="2400" dirty="0">
                <a:latin typeface="ＭＳ Ｐゴシック" panose="020B0600070205080204" pitchFamily="50" charset="-128"/>
                <a:ea typeface="ＭＳ Ｐゴシック" panose="020B0600070205080204" pitchFamily="50" charset="-128"/>
              </a:rPr>
              <a:t>ump -&gt; Hot water boiler</a:t>
            </a:r>
          </a:p>
          <a:p>
            <a:endParaRPr kumimoji="1" lang="ja-JP" altLang="en-US" sz="2400" dirty="0">
              <a:latin typeface="ＭＳ Ｐゴシック" panose="020B0600070205080204" pitchFamily="50" charset="-128"/>
              <a:ea typeface="ＭＳ Ｐゴシック" panose="020B0600070205080204" pitchFamily="50" charset="-128"/>
            </a:endParaRPr>
          </a:p>
        </p:txBody>
      </p:sp>
      <p:pic>
        <p:nvPicPr>
          <p:cNvPr id="5" name="図 4">
            <a:extLst>
              <a:ext uri="{FF2B5EF4-FFF2-40B4-BE49-F238E27FC236}">
                <a16:creationId xmlns:a16="http://schemas.microsoft.com/office/drawing/2014/main" id="{37939761-651B-0858-3FDD-C30C681E90B7}"/>
              </a:ext>
            </a:extLst>
          </p:cNvPr>
          <p:cNvPicPr>
            <a:picLocks noChangeAspect="1"/>
          </p:cNvPicPr>
          <p:nvPr/>
        </p:nvPicPr>
        <p:blipFill>
          <a:blip r:embed="rId3"/>
          <a:srcRect/>
          <a:stretch/>
        </p:blipFill>
        <p:spPr>
          <a:xfrm>
            <a:off x="7399832" y="2222287"/>
            <a:ext cx="4751999" cy="4320000"/>
          </a:xfrm>
          <a:prstGeom prst="rect">
            <a:avLst/>
          </a:prstGeom>
        </p:spPr>
      </p:pic>
    </p:spTree>
    <p:extLst>
      <p:ext uri="{BB962C8B-B14F-4D97-AF65-F5344CB8AC3E}">
        <p14:creationId xmlns:p14="http://schemas.microsoft.com/office/powerpoint/2010/main" val="1193455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2334F0-9FB6-4060-B548-D4C95BD530F7}"/>
              </a:ext>
            </a:extLst>
          </p:cNvPr>
          <p:cNvSpPr>
            <a:spLocks noGrp="1"/>
          </p:cNvSpPr>
          <p:nvPr>
            <p:ph type="title"/>
          </p:nvPr>
        </p:nvSpPr>
        <p:spPr>
          <a:xfrm>
            <a:off x="809999" y="447188"/>
            <a:ext cx="11203809" cy="1182829"/>
          </a:xfrm>
        </p:spPr>
        <p:txBody>
          <a:bodyPr/>
          <a:lstStyle/>
          <a:p>
            <a:r>
              <a:rPr lang="en-US" altLang="ja-JP" sz="4800" dirty="0">
                <a:latin typeface="ＭＳ Ｐゴシック" panose="020B0600070205080204" pitchFamily="50" charset="-128"/>
                <a:ea typeface="ＭＳ Ｐゴシック" panose="020B0600070205080204" pitchFamily="50" charset="-128"/>
              </a:rPr>
              <a:t>Sequential control/ 3 Equipment</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7097514-27A9-4683-B005-E5838C544478}"/>
              </a:ext>
            </a:extLst>
          </p:cNvPr>
          <p:cNvSpPr>
            <a:spLocks noGrp="1"/>
          </p:cNvSpPr>
          <p:nvPr>
            <p:ph idx="1"/>
          </p:nvPr>
        </p:nvSpPr>
        <p:spPr>
          <a:xfrm>
            <a:off x="818712" y="1915065"/>
            <a:ext cx="3896529" cy="4942936"/>
          </a:xfrm>
        </p:spPr>
        <p:txBody>
          <a:bodyPr>
            <a:normAutofit/>
          </a:bodyPr>
          <a:lstStyle/>
          <a:p>
            <a:r>
              <a:rPr kumimoji="1" lang="en-US" altLang="ja-JP" sz="2400" dirty="0">
                <a:latin typeface="ＭＳ Ｐゴシック" panose="020B0600070205080204" pitchFamily="50" charset="-128"/>
                <a:ea typeface="ＭＳ Ｐゴシック" panose="020B0600070205080204" pitchFamily="50" charset="-128"/>
              </a:rPr>
              <a:t>In case of 3 equipment (including sequential control), control circuit is shown as right.</a:t>
            </a:r>
          </a:p>
          <a:p>
            <a:r>
              <a:rPr lang="en-US" altLang="ja-JP" sz="2400" dirty="0">
                <a:latin typeface="ＭＳ Ｐゴシック" panose="020B0600070205080204" pitchFamily="50" charset="-128"/>
                <a:ea typeface="ＭＳ Ｐゴシック" panose="020B0600070205080204" pitchFamily="50" charset="-128"/>
              </a:rPr>
              <a:t>If 1 equipment is added, 1 MC, 2 Timers, 1 Relay is added.  </a:t>
            </a:r>
            <a:endParaRPr kumimoji="1" lang="en-US" altLang="ja-JP" sz="2400" dirty="0">
              <a:latin typeface="ＭＳ Ｐゴシック" panose="020B0600070205080204" pitchFamily="50" charset="-128"/>
              <a:ea typeface="ＭＳ Ｐゴシック" panose="020B0600070205080204" pitchFamily="50" charset="-128"/>
            </a:endParaRPr>
          </a:p>
          <a:p>
            <a:endParaRPr kumimoji="1" lang="en-US" altLang="ja-JP" sz="2400" dirty="0">
              <a:latin typeface="ＭＳ Ｐゴシック" panose="020B0600070205080204" pitchFamily="50" charset="-128"/>
              <a:ea typeface="ＭＳ Ｐゴシック" panose="020B0600070205080204" pitchFamily="50" charset="-128"/>
            </a:endParaRPr>
          </a:p>
        </p:txBody>
      </p:sp>
      <p:pic>
        <p:nvPicPr>
          <p:cNvPr id="6" name="図 5">
            <a:extLst>
              <a:ext uri="{FF2B5EF4-FFF2-40B4-BE49-F238E27FC236}">
                <a16:creationId xmlns:a16="http://schemas.microsoft.com/office/drawing/2014/main" id="{E5184704-7C64-85B9-B27B-15FF42E4AFEB}"/>
              </a:ext>
            </a:extLst>
          </p:cNvPr>
          <p:cNvPicPr>
            <a:picLocks noChangeAspect="1"/>
          </p:cNvPicPr>
          <p:nvPr/>
        </p:nvPicPr>
        <p:blipFill>
          <a:blip r:embed="rId3"/>
          <a:srcRect/>
          <a:stretch/>
        </p:blipFill>
        <p:spPr>
          <a:xfrm>
            <a:off x="4715241" y="2586533"/>
            <a:ext cx="7424999" cy="3600000"/>
          </a:xfrm>
          <a:prstGeom prst="rect">
            <a:avLst/>
          </a:prstGeom>
        </p:spPr>
      </p:pic>
      <p:sp>
        <p:nvSpPr>
          <p:cNvPr id="4" name="吹き出し: 四角形 3">
            <a:extLst>
              <a:ext uri="{FF2B5EF4-FFF2-40B4-BE49-F238E27FC236}">
                <a16:creationId xmlns:a16="http://schemas.microsoft.com/office/drawing/2014/main" id="{E0498127-613C-C72A-754C-60CE4B342855}"/>
              </a:ext>
            </a:extLst>
          </p:cNvPr>
          <p:cNvSpPr/>
          <p:nvPr/>
        </p:nvSpPr>
        <p:spPr>
          <a:xfrm>
            <a:off x="9620240" y="70223"/>
            <a:ext cx="2520000" cy="2340000"/>
          </a:xfrm>
          <a:prstGeom prst="wedgeRectCallout">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dirty="0"/>
              <a:t>Part From T1 to R2 is almost same to part from T3 to R3.</a:t>
            </a:r>
            <a:endParaRPr kumimoji="1" lang="ja-JP" altLang="en-US" dirty="0"/>
          </a:p>
        </p:txBody>
      </p:sp>
    </p:spTree>
    <p:extLst>
      <p:ext uri="{BB962C8B-B14F-4D97-AF65-F5344CB8AC3E}">
        <p14:creationId xmlns:p14="http://schemas.microsoft.com/office/powerpoint/2010/main" val="2825689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2334F0-9FB6-4060-B548-D4C95BD530F7}"/>
              </a:ext>
            </a:extLst>
          </p:cNvPr>
          <p:cNvSpPr>
            <a:spLocks noGrp="1"/>
          </p:cNvSpPr>
          <p:nvPr>
            <p:ph type="title"/>
          </p:nvPr>
        </p:nvSpPr>
        <p:spPr>
          <a:xfrm>
            <a:off x="809999" y="447188"/>
            <a:ext cx="11203809" cy="1182829"/>
          </a:xfrm>
        </p:spPr>
        <p:txBody>
          <a:bodyPr/>
          <a:lstStyle/>
          <a:p>
            <a:r>
              <a:rPr lang="en-US" altLang="ja-JP" sz="4800" dirty="0">
                <a:latin typeface="ＭＳ Ｐゴシック" panose="020B0600070205080204" pitchFamily="50" charset="-128"/>
                <a:ea typeface="ＭＳ Ｐゴシック" panose="020B0600070205080204" pitchFamily="50" charset="-128"/>
              </a:rPr>
              <a:t>Alternate control</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7097514-27A9-4683-B005-E5838C544478}"/>
              </a:ext>
            </a:extLst>
          </p:cNvPr>
          <p:cNvSpPr>
            <a:spLocks noGrp="1"/>
          </p:cNvSpPr>
          <p:nvPr>
            <p:ph idx="1"/>
          </p:nvPr>
        </p:nvSpPr>
        <p:spPr>
          <a:xfrm>
            <a:off x="818712" y="2222287"/>
            <a:ext cx="5558685" cy="4635713"/>
          </a:xfrm>
        </p:spPr>
        <p:txBody>
          <a:bodyPr>
            <a:normAutofit/>
          </a:bodyPr>
          <a:lstStyle/>
          <a:p>
            <a:endParaRPr kumimoji="1" lang="en-US" altLang="ja-JP"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Some system has 2 or more same equipment in parallel, even if 1 equipment has enough capacity shown as right.</a:t>
            </a:r>
          </a:p>
          <a:p>
            <a:r>
              <a:rPr lang="en-US" altLang="ja-JP" sz="2400" dirty="0">
                <a:latin typeface="ＭＳ Ｐゴシック" panose="020B0600070205080204" pitchFamily="50" charset="-128"/>
                <a:ea typeface="ＭＳ Ｐゴシック" panose="020B0600070205080204" pitchFamily="50" charset="-128"/>
              </a:rPr>
              <a:t>One of reasons is for emergency (equipment failure).</a:t>
            </a:r>
          </a:p>
          <a:p>
            <a:r>
              <a:rPr lang="en-US" altLang="ja-JP" sz="2400" dirty="0">
                <a:latin typeface="ＭＳ Ｐゴシック" panose="020B0600070205080204" pitchFamily="50" charset="-128"/>
                <a:ea typeface="ＭＳ Ｐゴシック" panose="020B0600070205080204" pitchFamily="50" charset="-128"/>
              </a:rPr>
              <a:t>Such a system has alternate</a:t>
            </a:r>
            <a:r>
              <a:rPr kumimoji="1" lang="en-US" altLang="ja-JP" sz="2400" dirty="0">
                <a:latin typeface="ＭＳ Ｐゴシック" panose="020B0600070205080204" pitchFamily="50" charset="-128"/>
                <a:ea typeface="ＭＳ Ｐゴシック" panose="020B0600070205080204" pitchFamily="50" charset="-128"/>
              </a:rPr>
              <a:t> (automatic </a:t>
            </a:r>
            <a:r>
              <a:rPr lang="en-US" altLang="ja-JP" sz="2400" dirty="0">
                <a:latin typeface="ＭＳ Ｐゴシック" panose="020B0600070205080204" pitchFamily="50" charset="-128"/>
                <a:ea typeface="ＭＳ Ｐゴシック" panose="020B0600070205080204" pitchFamily="50" charset="-128"/>
              </a:rPr>
              <a:t>switching) control.</a:t>
            </a:r>
          </a:p>
          <a:p>
            <a:endParaRPr kumimoji="1" lang="ja-JP" altLang="en-US" dirty="0">
              <a:latin typeface="ＭＳ Ｐゴシック" panose="020B0600070205080204" pitchFamily="50" charset="-128"/>
              <a:ea typeface="ＭＳ Ｐゴシック" panose="020B0600070205080204" pitchFamily="50" charset="-128"/>
            </a:endParaRPr>
          </a:p>
        </p:txBody>
      </p:sp>
      <p:pic>
        <p:nvPicPr>
          <p:cNvPr id="5" name="図 4" descr="屋内, テーブル, 座る, 流し が含まれている画像&#10;&#10;自動的に生成された説明">
            <a:extLst>
              <a:ext uri="{FF2B5EF4-FFF2-40B4-BE49-F238E27FC236}">
                <a16:creationId xmlns:a16="http://schemas.microsoft.com/office/drawing/2014/main" id="{93D669CE-203F-00CB-CC9B-3FF3CA34E4C5}"/>
              </a:ext>
            </a:extLst>
          </p:cNvPr>
          <p:cNvPicPr>
            <a:picLocks noChangeAspect="1"/>
          </p:cNvPicPr>
          <p:nvPr/>
        </p:nvPicPr>
        <p:blipFill>
          <a:blip r:embed="rId3"/>
          <a:stretch>
            <a:fillRect/>
          </a:stretch>
        </p:blipFill>
        <p:spPr>
          <a:xfrm>
            <a:off x="6377397" y="2222287"/>
            <a:ext cx="5760000" cy="4320000"/>
          </a:xfrm>
          <a:prstGeom prst="rect">
            <a:avLst/>
          </a:prstGeom>
        </p:spPr>
      </p:pic>
    </p:spTree>
    <p:extLst>
      <p:ext uri="{BB962C8B-B14F-4D97-AF65-F5344CB8AC3E}">
        <p14:creationId xmlns:p14="http://schemas.microsoft.com/office/powerpoint/2010/main" val="2605988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2334F0-9FB6-4060-B548-D4C95BD530F7}"/>
              </a:ext>
            </a:extLst>
          </p:cNvPr>
          <p:cNvSpPr>
            <a:spLocks noGrp="1"/>
          </p:cNvSpPr>
          <p:nvPr>
            <p:ph type="title"/>
          </p:nvPr>
        </p:nvSpPr>
        <p:spPr>
          <a:xfrm>
            <a:off x="809999" y="447188"/>
            <a:ext cx="11203809" cy="1182829"/>
          </a:xfrm>
        </p:spPr>
        <p:txBody>
          <a:bodyPr/>
          <a:lstStyle/>
          <a:p>
            <a:r>
              <a:rPr lang="en-US" altLang="ja-JP" sz="4800" dirty="0">
                <a:latin typeface="ＭＳ Ｐゴシック" panose="020B0600070205080204" pitchFamily="50" charset="-128"/>
                <a:ea typeface="ＭＳ Ｐゴシック" panose="020B0600070205080204" pitchFamily="50" charset="-128"/>
              </a:rPr>
              <a:t>Alternate control/ Pump (1/3)</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7097514-27A9-4683-B005-E5838C544478}"/>
              </a:ext>
            </a:extLst>
          </p:cNvPr>
          <p:cNvSpPr>
            <a:spLocks noGrp="1"/>
          </p:cNvSpPr>
          <p:nvPr>
            <p:ph idx="1"/>
          </p:nvPr>
        </p:nvSpPr>
        <p:spPr>
          <a:xfrm>
            <a:off x="818713" y="1880559"/>
            <a:ext cx="6843384" cy="4977442"/>
          </a:xfrm>
        </p:spPr>
        <p:txBody>
          <a:bodyPr>
            <a:normAutofit/>
          </a:bodyPr>
          <a:lstStyle/>
          <a:p>
            <a:r>
              <a:rPr kumimoji="1" lang="en-US" altLang="ja-JP" sz="2400" dirty="0">
                <a:latin typeface="ＭＳ Ｐゴシック" panose="020B0600070205080204" pitchFamily="50" charset="-128"/>
                <a:ea typeface="ＭＳ Ｐゴシック" panose="020B0600070205080204" pitchFamily="50" charset="-128"/>
              </a:rPr>
              <a:t>In case of 1pump (not including alternate control), control circuit is shown as right [A].</a:t>
            </a:r>
          </a:p>
          <a:p>
            <a:r>
              <a:rPr kumimoji="1" lang="en-US" altLang="ja-JP" sz="2400" dirty="0">
                <a:latin typeface="ＭＳ Ｐゴシック" panose="020B0600070205080204" pitchFamily="50" charset="-128"/>
                <a:ea typeface="ＭＳ Ｐゴシック" panose="020B0600070205080204" pitchFamily="50" charset="-128"/>
              </a:rPr>
              <a:t>In case of 2 pumps (not including alternate control, only manual control), control circuit is shown as right [B]. </a:t>
            </a:r>
            <a:r>
              <a:rPr lang="en-US" altLang="ja-JP" sz="2400" dirty="0">
                <a:latin typeface="ＭＳ Ｐゴシック" panose="020B0600070205080204" pitchFamily="50" charset="-128"/>
                <a:ea typeface="ＭＳ Ｐゴシック" panose="020B0600070205080204" pitchFamily="50" charset="-128"/>
              </a:rPr>
              <a:t>2 sets of [A] simply.</a:t>
            </a:r>
            <a:endParaRPr kumimoji="1" lang="en-US" altLang="ja-JP" sz="2400" dirty="0">
              <a:latin typeface="ＭＳ Ｐゴシック" panose="020B0600070205080204" pitchFamily="50" charset="-128"/>
              <a:ea typeface="ＭＳ Ｐゴシック" panose="020B0600070205080204" pitchFamily="50" charset="-128"/>
            </a:endParaRPr>
          </a:p>
          <a:p>
            <a:r>
              <a:rPr kumimoji="1" lang="en-US" altLang="ja-JP" sz="2400" dirty="0">
                <a:latin typeface="ＭＳ Ｐゴシック" panose="020B0600070205080204" pitchFamily="50" charset="-128"/>
                <a:ea typeface="ＭＳ Ｐゴシック" panose="020B0600070205080204" pitchFamily="50" charset="-128"/>
              </a:rPr>
              <a:t>In same case, another control circuit is shown as right [C]. Select switch </a:t>
            </a:r>
            <a:r>
              <a:rPr lang="en-US" altLang="ja-JP" sz="2400" dirty="0">
                <a:latin typeface="ＭＳ Ｐゴシック" panose="020B0600070205080204" pitchFamily="50" charset="-128"/>
                <a:ea typeface="ＭＳ Ｐゴシック" panose="020B0600070205080204" pitchFamily="50" charset="-128"/>
              </a:rPr>
              <a:t>can be used i</a:t>
            </a:r>
            <a:r>
              <a:rPr kumimoji="1" lang="en-US" altLang="ja-JP" sz="2400" dirty="0">
                <a:latin typeface="ＭＳ Ｐゴシック" panose="020B0600070205080204" pitchFamily="50" charset="-128"/>
                <a:ea typeface="ＭＳ Ｐゴシック" panose="020B0600070205080204" pitchFamily="50" charset="-128"/>
              </a:rPr>
              <a:t>nstead SW1 and SW2. But both MCs  cannot be charged at the same time.</a:t>
            </a:r>
          </a:p>
          <a:p>
            <a:pPr marL="0" indent="0">
              <a:buNone/>
            </a:pPr>
            <a:r>
              <a:rPr kumimoji="1" lang="ja-JP" altLang="en-US" sz="2400" dirty="0">
                <a:latin typeface="ＭＳ Ｐゴシック" panose="020B0600070205080204" pitchFamily="50" charset="-128"/>
                <a:ea typeface="ＭＳ Ｐゴシック" panose="020B0600070205080204" pitchFamily="50" charset="-128"/>
              </a:rPr>
              <a:t>      </a:t>
            </a:r>
            <a:r>
              <a:rPr kumimoji="1" lang="en-US" altLang="ja-JP" sz="2400" dirty="0">
                <a:latin typeface="ＭＳ Ｐゴシック" panose="020B0600070205080204" pitchFamily="50" charset="-128"/>
                <a:ea typeface="ＭＳ Ｐゴシック" panose="020B0600070205080204" pitchFamily="50" charset="-128"/>
              </a:rPr>
              <a:t>- SW: Manual switch</a:t>
            </a:r>
            <a:endParaRPr kumimoji="1" lang="ja-JP" altLang="en-US" sz="2400" dirty="0">
              <a:latin typeface="ＭＳ Ｐゴシック" panose="020B0600070205080204" pitchFamily="50" charset="-128"/>
              <a:ea typeface="ＭＳ Ｐゴシック" panose="020B0600070205080204" pitchFamily="50" charset="-128"/>
            </a:endParaRPr>
          </a:p>
        </p:txBody>
      </p:sp>
      <p:pic>
        <p:nvPicPr>
          <p:cNvPr id="5" name="図 4">
            <a:extLst>
              <a:ext uri="{FF2B5EF4-FFF2-40B4-BE49-F238E27FC236}">
                <a16:creationId xmlns:a16="http://schemas.microsoft.com/office/drawing/2014/main" id="{F829E01F-BC1F-72DD-142B-326D7ADCDABF}"/>
              </a:ext>
            </a:extLst>
          </p:cNvPr>
          <p:cNvPicPr>
            <a:picLocks noChangeAspect="1"/>
          </p:cNvPicPr>
          <p:nvPr/>
        </p:nvPicPr>
        <p:blipFill>
          <a:blip r:embed="rId3"/>
          <a:srcRect/>
          <a:stretch/>
        </p:blipFill>
        <p:spPr>
          <a:xfrm>
            <a:off x="7662097" y="2607188"/>
            <a:ext cx="4477499" cy="3600000"/>
          </a:xfrm>
          <a:prstGeom prst="rect">
            <a:avLst/>
          </a:prstGeom>
        </p:spPr>
      </p:pic>
      <p:sp>
        <p:nvSpPr>
          <p:cNvPr id="4" name="吹き出し: 四角形 3">
            <a:extLst>
              <a:ext uri="{FF2B5EF4-FFF2-40B4-BE49-F238E27FC236}">
                <a16:creationId xmlns:a16="http://schemas.microsoft.com/office/drawing/2014/main" id="{14BE24A8-D717-985D-04C5-05F25B4CE620}"/>
              </a:ext>
            </a:extLst>
          </p:cNvPr>
          <p:cNvSpPr/>
          <p:nvPr/>
        </p:nvSpPr>
        <p:spPr>
          <a:xfrm>
            <a:off x="9257927" y="70223"/>
            <a:ext cx="2880000" cy="2340000"/>
          </a:xfrm>
          <a:prstGeom prst="wedgeRectCallout">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dirty="0"/>
              <a:t>[C] In case Sw1 or SW2 is closed, if PB1 is pushed and closed, MC1 or MC2 is charged.</a:t>
            </a:r>
          </a:p>
          <a:p>
            <a:r>
              <a:rPr kumimoji="1" lang="en-US" altLang="ja-JP" dirty="0"/>
              <a:t>In case both SWs are closed, both MCs are charged.</a:t>
            </a:r>
            <a:endParaRPr kumimoji="1" lang="ja-JP" altLang="en-US" dirty="0"/>
          </a:p>
        </p:txBody>
      </p:sp>
    </p:spTree>
    <p:extLst>
      <p:ext uri="{BB962C8B-B14F-4D97-AF65-F5344CB8AC3E}">
        <p14:creationId xmlns:p14="http://schemas.microsoft.com/office/powerpoint/2010/main" val="593235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2334F0-9FB6-4060-B548-D4C95BD530F7}"/>
              </a:ext>
            </a:extLst>
          </p:cNvPr>
          <p:cNvSpPr>
            <a:spLocks noGrp="1"/>
          </p:cNvSpPr>
          <p:nvPr>
            <p:ph type="title"/>
          </p:nvPr>
        </p:nvSpPr>
        <p:spPr>
          <a:xfrm>
            <a:off x="809999" y="447188"/>
            <a:ext cx="11203809" cy="1182829"/>
          </a:xfrm>
        </p:spPr>
        <p:txBody>
          <a:bodyPr/>
          <a:lstStyle/>
          <a:p>
            <a:r>
              <a:rPr lang="en-US" altLang="ja-JP" sz="4800" dirty="0">
                <a:latin typeface="ＭＳ Ｐゴシック" panose="020B0600070205080204" pitchFamily="50" charset="-128"/>
                <a:ea typeface="ＭＳ Ｐゴシック" panose="020B0600070205080204" pitchFamily="50" charset="-128"/>
              </a:rPr>
              <a:t>Alternate control/ Pump (2/3)</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7097514-27A9-4683-B005-E5838C544478}"/>
              </a:ext>
            </a:extLst>
          </p:cNvPr>
          <p:cNvSpPr>
            <a:spLocks noGrp="1"/>
          </p:cNvSpPr>
          <p:nvPr>
            <p:ph idx="1"/>
          </p:nvPr>
        </p:nvSpPr>
        <p:spPr>
          <a:xfrm>
            <a:off x="818711" y="1880558"/>
            <a:ext cx="7800029" cy="2553419"/>
          </a:xfrm>
        </p:spPr>
        <p:txBody>
          <a:bodyPr>
            <a:normAutofit/>
          </a:bodyPr>
          <a:lstStyle/>
          <a:p>
            <a:r>
              <a:rPr kumimoji="1" lang="en-US" altLang="ja-JP" sz="2400" dirty="0">
                <a:latin typeface="ＭＳ Ｐゴシック" panose="020B0600070205080204" pitchFamily="50" charset="-128"/>
                <a:ea typeface="ＭＳ Ｐゴシック" panose="020B0600070205080204" pitchFamily="50" charset="-128"/>
              </a:rPr>
              <a:t>In case of 2pumps (including alternate control), another control circuit is shown as right.</a:t>
            </a:r>
          </a:p>
          <a:p>
            <a:r>
              <a:rPr lang="en-US" altLang="ja-JP" sz="2400" dirty="0">
                <a:latin typeface="ＭＳ Ｐゴシック" panose="020B0600070205080204" pitchFamily="50" charset="-128"/>
                <a:ea typeface="ＭＳ Ｐゴシック" panose="020B0600070205080204" pitchFamily="50" charset="-128"/>
              </a:rPr>
              <a:t>R2 is ratchet type relay, such as OMRON G4Q series shown as bottom. This relay has function as select switch by pulse signal. </a:t>
            </a:r>
          </a:p>
        </p:txBody>
      </p:sp>
      <p:pic>
        <p:nvPicPr>
          <p:cNvPr id="6" name="図 5" descr="ダイアグラム, 概略図&#10;&#10;自動的に生成された説明">
            <a:extLst>
              <a:ext uri="{FF2B5EF4-FFF2-40B4-BE49-F238E27FC236}">
                <a16:creationId xmlns:a16="http://schemas.microsoft.com/office/drawing/2014/main" id="{51F72374-2F5A-266C-E9AF-7AFB28001A85}"/>
              </a:ext>
            </a:extLst>
          </p:cNvPr>
          <p:cNvPicPr>
            <a:picLocks noChangeAspect="1"/>
          </p:cNvPicPr>
          <p:nvPr/>
        </p:nvPicPr>
        <p:blipFill>
          <a:blip r:embed="rId3"/>
          <a:stretch>
            <a:fillRect/>
          </a:stretch>
        </p:blipFill>
        <p:spPr>
          <a:xfrm>
            <a:off x="8618741" y="2468991"/>
            <a:ext cx="3509999" cy="4320000"/>
          </a:xfrm>
          <a:prstGeom prst="rect">
            <a:avLst/>
          </a:prstGeom>
        </p:spPr>
      </p:pic>
      <p:pic>
        <p:nvPicPr>
          <p:cNvPr id="8" name="図 7" descr="テーブルの上の回路&#10;&#10;低い精度で自動的に生成された説明">
            <a:extLst>
              <a:ext uri="{FF2B5EF4-FFF2-40B4-BE49-F238E27FC236}">
                <a16:creationId xmlns:a16="http://schemas.microsoft.com/office/drawing/2014/main" id="{EE308140-4A52-61CA-DD9A-1F38B127A5A6}"/>
              </a:ext>
            </a:extLst>
          </p:cNvPr>
          <p:cNvPicPr>
            <a:picLocks noChangeAspect="1"/>
          </p:cNvPicPr>
          <p:nvPr/>
        </p:nvPicPr>
        <p:blipFill>
          <a:blip r:embed="rId4"/>
          <a:stretch>
            <a:fillRect/>
          </a:stretch>
        </p:blipFill>
        <p:spPr>
          <a:xfrm>
            <a:off x="3458725" y="4282472"/>
            <a:ext cx="2520000" cy="2520000"/>
          </a:xfrm>
          <a:prstGeom prst="rect">
            <a:avLst/>
          </a:prstGeom>
        </p:spPr>
      </p:pic>
      <p:sp>
        <p:nvSpPr>
          <p:cNvPr id="9" name="吹き出し: 四角形 8">
            <a:extLst>
              <a:ext uri="{FF2B5EF4-FFF2-40B4-BE49-F238E27FC236}">
                <a16:creationId xmlns:a16="http://schemas.microsoft.com/office/drawing/2014/main" id="{BC86704C-2E91-0854-0F10-DCB2BB07C6A8}"/>
              </a:ext>
            </a:extLst>
          </p:cNvPr>
          <p:cNvSpPr/>
          <p:nvPr/>
        </p:nvSpPr>
        <p:spPr>
          <a:xfrm>
            <a:off x="9257927" y="70223"/>
            <a:ext cx="2880000" cy="2340000"/>
          </a:xfrm>
          <a:prstGeom prst="wedgeRectCallout">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dirty="0"/>
              <a:t>If PB1 is pushed and closed, MC1 or MC2 selected by R2 is charged.</a:t>
            </a:r>
          </a:p>
          <a:p>
            <a:r>
              <a:rPr kumimoji="1" lang="en-US" altLang="ja-JP" dirty="0"/>
              <a:t>After w</a:t>
            </a:r>
            <a:r>
              <a:rPr lang="en-US" altLang="ja-JP" sz="1800" dirty="0">
                <a:latin typeface="ＭＳ Ｐゴシック" panose="020B0600070205080204" pitchFamily="50" charset="-128"/>
                <a:ea typeface="ＭＳ Ｐゴシック" panose="020B0600070205080204" pitchFamily="50" charset="-128"/>
              </a:rPr>
              <a:t>henever PB3 is pushed, R2 selects another MC.</a:t>
            </a:r>
            <a:endParaRPr kumimoji="1" lang="en-US" altLang="ja-JP" dirty="0"/>
          </a:p>
          <a:p>
            <a:endParaRPr kumimoji="1" lang="ja-JP" altLang="en-US" dirty="0"/>
          </a:p>
        </p:txBody>
      </p:sp>
    </p:spTree>
    <p:extLst>
      <p:ext uri="{BB962C8B-B14F-4D97-AF65-F5344CB8AC3E}">
        <p14:creationId xmlns:p14="http://schemas.microsoft.com/office/powerpoint/2010/main" val="12162596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2334F0-9FB6-4060-B548-D4C95BD530F7}"/>
              </a:ext>
            </a:extLst>
          </p:cNvPr>
          <p:cNvSpPr>
            <a:spLocks noGrp="1"/>
          </p:cNvSpPr>
          <p:nvPr>
            <p:ph type="title"/>
          </p:nvPr>
        </p:nvSpPr>
        <p:spPr>
          <a:xfrm>
            <a:off x="809999" y="447188"/>
            <a:ext cx="11203809" cy="1182829"/>
          </a:xfrm>
        </p:spPr>
        <p:txBody>
          <a:bodyPr/>
          <a:lstStyle/>
          <a:p>
            <a:r>
              <a:rPr lang="en-US" altLang="ja-JP" sz="4800" dirty="0">
                <a:latin typeface="ＭＳ Ｐゴシック" panose="020B0600070205080204" pitchFamily="50" charset="-128"/>
                <a:ea typeface="ＭＳ Ｐゴシック" panose="020B0600070205080204" pitchFamily="50" charset="-128"/>
              </a:rPr>
              <a:t>Alternate control/ Pump (3/3)</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7097514-27A9-4683-B005-E5838C544478}"/>
              </a:ext>
            </a:extLst>
          </p:cNvPr>
          <p:cNvSpPr>
            <a:spLocks noGrp="1"/>
          </p:cNvSpPr>
          <p:nvPr>
            <p:ph idx="1"/>
          </p:nvPr>
        </p:nvSpPr>
        <p:spPr>
          <a:xfrm>
            <a:off x="818711" y="1880558"/>
            <a:ext cx="7800029" cy="4977442"/>
          </a:xfrm>
        </p:spPr>
        <p:txBody>
          <a:bodyPr>
            <a:normAutofit/>
          </a:bodyPr>
          <a:lstStyle/>
          <a:p>
            <a:r>
              <a:rPr kumimoji="1" lang="en-US" altLang="ja-JP" sz="2400" dirty="0">
                <a:latin typeface="ＭＳ Ｐゴシック" panose="020B0600070205080204" pitchFamily="50" charset="-128"/>
                <a:ea typeface="ＭＳ Ｐゴシック" panose="020B0600070205080204" pitchFamily="50" charset="-128"/>
              </a:rPr>
              <a:t>In case of 2pumps (including alternate control), another control circuit is shown as right.</a:t>
            </a:r>
          </a:p>
          <a:p>
            <a:r>
              <a:rPr lang="en-US" altLang="ja-JP" sz="2400" dirty="0">
                <a:latin typeface="ＭＳ Ｐゴシック" panose="020B0600070205080204" pitchFamily="50" charset="-128"/>
                <a:ea typeface="ＭＳ Ｐゴシック" panose="020B0600070205080204" pitchFamily="50" charset="-128"/>
              </a:rPr>
              <a:t>If emergency happens, for example, low water level or low water pressure, both 2 pumps will be operated. </a:t>
            </a:r>
          </a:p>
        </p:txBody>
      </p:sp>
      <p:pic>
        <p:nvPicPr>
          <p:cNvPr id="6" name="図 5">
            <a:extLst>
              <a:ext uri="{FF2B5EF4-FFF2-40B4-BE49-F238E27FC236}">
                <a16:creationId xmlns:a16="http://schemas.microsoft.com/office/drawing/2014/main" id="{51F72374-2F5A-266C-E9AF-7AFB28001A85}"/>
              </a:ext>
            </a:extLst>
          </p:cNvPr>
          <p:cNvPicPr>
            <a:picLocks noChangeAspect="1"/>
          </p:cNvPicPr>
          <p:nvPr/>
        </p:nvPicPr>
        <p:blipFill>
          <a:blip r:embed="rId3"/>
          <a:srcRect/>
          <a:stretch/>
        </p:blipFill>
        <p:spPr>
          <a:xfrm>
            <a:off x="8618741" y="2623278"/>
            <a:ext cx="3509999" cy="4011426"/>
          </a:xfrm>
          <a:prstGeom prst="rect">
            <a:avLst/>
          </a:prstGeom>
        </p:spPr>
      </p:pic>
      <p:sp>
        <p:nvSpPr>
          <p:cNvPr id="9" name="吹き出し: 四角形 8">
            <a:extLst>
              <a:ext uri="{FF2B5EF4-FFF2-40B4-BE49-F238E27FC236}">
                <a16:creationId xmlns:a16="http://schemas.microsoft.com/office/drawing/2014/main" id="{BC86704C-2E91-0854-0F10-DCB2BB07C6A8}"/>
              </a:ext>
            </a:extLst>
          </p:cNvPr>
          <p:cNvSpPr/>
          <p:nvPr/>
        </p:nvSpPr>
        <p:spPr>
          <a:xfrm>
            <a:off x="9257927" y="70223"/>
            <a:ext cx="2880000" cy="2340000"/>
          </a:xfrm>
          <a:prstGeom prst="wedgeRectCallout">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dirty="0"/>
              <a:t>If emergency</a:t>
            </a:r>
            <a:r>
              <a:rPr kumimoji="1" lang="ja-JP" altLang="en-US" dirty="0"/>
              <a:t> </a:t>
            </a:r>
            <a:r>
              <a:rPr kumimoji="1" lang="en-US" altLang="ja-JP" dirty="0"/>
              <a:t>signal</a:t>
            </a:r>
            <a:r>
              <a:rPr kumimoji="1" lang="ja-JP" altLang="en-US" dirty="0"/>
              <a:t> </a:t>
            </a:r>
            <a:r>
              <a:rPr kumimoji="1" lang="en-US" altLang="ja-JP" dirty="0"/>
              <a:t>comes, both MCs are charged</a:t>
            </a:r>
            <a:endParaRPr kumimoji="1" lang="ja-JP" altLang="en-US" dirty="0"/>
          </a:p>
        </p:txBody>
      </p:sp>
    </p:spTree>
    <p:extLst>
      <p:ext uri="{BB962C8B-B14F-4D97-AF65-F5344CB8AC3E}">
        <p14:creationId xmlns:p14="http://schemas.microsoft.com/office/powerpoint/2010/main" val="36668390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2334F0-9FB6-4060-B548-D4C95BD530F7}"/>
              </a:ext>
            </a:extLst>
          </p:cNvPr>
          <p:cNvSpPr>
            <a:spLocks noGrp="1"/>
          </p:cNvSpPr>
          <p:nvPr>
            <p:ph type="title"/>
          </p:nvPr>
        </p:nvSpPr>
        <p:spPr>
          <a:xfrm>
            <a:off x="810000" y="198784"/>
            <a:ext cx="10571998" cy="1431234"/>
          </a:xfrm>
        </p:spPr>
        <p:txBody>
          <a:bodyPr/>
          <a:lstStyle/>
          <a:p>
            <a:r>
              <a:rPr lang="en-US" altLang="ja-JP" sz="4800" dirty="0">
                <a:latin typeface="ＭＳ Ｐゴシック" panose="020B0600070205080204" pitchFamily="50" charset="-128"/>
                <a:ea typeface="ＭＳ Ｐゴシック" panose="020B0600070205080204" pitchFamily="50" charset="-128"/>
              </a:rPr>
              <a:t>End</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7097514-27A9-4683-B005-E5838C544478}"/>
              </a:ext>
            </a:extLst>
          </p:cNvPr>
          <p:cNvSpPr>
            <a:spLocks noGrp="1"/>
          </p:cNvSpPr>
          <p:nvPr>
            <p:ph idx="1"/>
          </p:nvPr>
        </p:nvSpPr>
        <p:spPr>
          <a:xfrm>
            <a:off x="818712" y="2222287"/>
            <a:ext cx="7458927" cy="3636511"/>
          </a:xfrm>
        </p:spPr>
        <p:txBody>
          <a:bodyPr/>
          <a:lstStyle/>
          <a:p>
            <a:r>
              <a:rPr lang="en-US" altLang="ja-JP" sz="2400" dirty="0">
                <a:latin typeface="ＭＳ Ｐゴシック" panose="020B0600070205080204" pitchFamily="50" charset="-128"/>
                <a:ea typeface="ＭＳ Ｐゴシック" panose="020B0600070205080204" pitchFamily="50" charset="-128"/>
              </a:rPr>
              <a:t>Thank you for cooperation with training course.</a:t>
            </a:r>
            <a:endParaRPr lang="ja-JP" altLang="en-US"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Email: </a:t>
            </a:r>
            <a:r>
              <a:rPr lang="en-US" altLang="ja-JP" sz="2400" dirty="0">
                <a:latin typeface="ＭＳ Ｐゴシック" panose="020B0600070205080204" pitchFamily="50" charset="-128"/>
                <a:ea typeface="ＭＳ Ｐゴシック" panose="020B0600070205080204" pitchFamily="50" charset="-128"/>
                <a:hlinkClick r:id="rId3"/>
              </a:rPr>
              <a:t>mikiikka277@hb.tp1.jp</a:t>
            </a:r>
            <a:endParaRPr lang="en-US" altLang="ja-JP"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Facebook: Miki Hideki</a:t>
            </a:r>
            <a:endParaRPr lang="ja-JP" altLang="en-US" sz="2400" dirty="0">
              <a:latin typeface="ＭＳ Ｐゴシック" panose="020B0600070205080204" pitchFamily="50" charset="-128"/>
              <a:ea typeface="ＭＳ Ｐゴシック" panose="020B0600070205080204" pitchFamily="50" charset="-128"/>
            </a:endParaRPr>
          </a:p>
          <a:p>
            <a:r>
              <a:rPr lang="en-US" altLang="ja-JP" sz="2400" dirty="0">
                <a:latin typeface="ＭＳ Ｐゴシック" panose="020B0600070205080204" pitchFamily="50" charset="-128"/>
                <a:ea typeface="ＭＳ Ｐゴシック" panose="020B0600070205080204" pitchFamily="50" charset="-128"/>
              </a:rPr>
              <a:t>Document server: http://gaga.jellybean.jp/indexbsl.html</a:t>
            </a:r>
          </a:p>
          <a:p>
            <a:endParaRPr kumimoji="1" lang="ja-JP" altLang="en-US" dirty="0">
              <a:latin typeface="ＭＳ Ｐゴシック" panose="020B0600070205080204" pitchFamily="50" charset="-128"/>
              <a:ea typeface="ＭＳ Ｐゴシック" panose="020B0600070205080204" pitchFamily="50" charset="-128"/>
            </a:endParaRPr>
          </a:p>
        </p:txBody>
      </p:sp>
      <p:pic>
        <p:nvPicPr>
          <p:cNvPr id="5" name="図 4" descr="物体 が含まれている画像&#10;&#10;自動的に生成された説明">
            <a:extLst>
              <a:ext uri="{FF2B5EF4-FFF2-40B4-BE49-F238E27FC236}">
                <a16:creationId xmlns:a16="http://schemas.microsoft.com/office/drawing/2014/main" id="{994EF9EF-A8FC-4607-86AD-7C2AA144F6AF}"/>
              </a:ext>
            </a:extLst>
          </p:cNvPr>
          <p:cNvPicPr>
            <a:picLocks noChangeAspect="1"/>
          </p:cNvPicPr>
          <p:nvPr/>
        </p:nvPicPr>
        <p:blipFill>
          <a:blip r:embed="rId4"/>
          <a:stretch>
            <a:fillRect/>
          </a:stretch>
        </p:blipFill>
        <p:spPr>
          <a:xfrm>
            <a:off x="8277639" y="3239743"/>
            <a:ext cx="1600200" cy="1200150"/>
          </a:xfrm>
          <a:prstGeom prst="rect">
            <a:avLst/>
          </a:prstGeom>
        </p:spPr>
      </p:pic>
    </p:spTree>
    <p:extLst>
      <p:ext uri="{BB962C8B-B14F-4D97-AF65-F5344CB8AC3E}">
        <p14:creationId xmlns:p14="http://schemas.microsoft.com/office/powerpoint/2010/main" val="4165767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2334F0-9FB6-4060-B548-D4C95BD530F7}"/>
              </a:ext>
            </a:extLst>
          </p:cNvPr>
          <p:cNvSpPr>
            <a:spLocks noGrp="1"/>
          </p:cNvSpPr>
          <p:nvPr>
            <p:ph type="title"/>
          </p:nvPr>
        </p:nvSpPr>
        <p:spPr>
          <a:xfrm>
            <a:off x="809999" y="447188"/>
            <a:ext cx="11203809" cy="1182829"/>
          </a:xfrm>
        </p:spPr>
        <p:txBody>
          <a:bodyPr/>
          <a:lstStyle/>
          <a:p>
            <a:r>
              <a:rPr lang="en-US" altLang="ja-JP" sz="4800" dirty="0">
                <a:latin typeface="ＭＳ Ｐゴシック" panose="020B0600070205080204" pitchFamily="50" charset="-128"/>
                <a:ea typeface="ＭＳ Ｐゴシック" panose="020B0600070205080204" pitchFamily="50" charset="-128"/>
              </a:rPr>
              <a:t>Interlock control</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7097514-27A9-4683-B005-E5838C544478}"/>
              </a:ext>
            </a:extLst>
          </p:cNvPr>
          <p:cNvSpPr>
            <a:spLocks noGrp="1"/>
          </p:cNvSpPr>
          <p:nvPr>
            <p:ph idx="1"/>
          </p:nvPr>
        </p:nvSpPr>
        <p:spPr>
          <a:xfrm>
            <a:off x="818711" y="2222287"/>
            <a:ext cx="7091125" cy="4635713"/>
          </a:xfrm>
        </p:spPr>
        <p:txBody>
          <a:bodyPr/>
          <a:lstStyle/>
          <a:p>
            <a:r>
              <a:rPr lang="en-US" altLang="ja-JP" sz="2400" dirty="0">
                <a:latin typeface="ＭＳ Ｐゴシック" panose="020B0600070205080204" pitchFamily="50" charset="-128"/>
                <a:ea typeface="ＭＳ Ｐゴシック" panose="020B0600070205080204" pitchFamily="50" charset="-128"/>
              </a:rPr>
              <a:t>Interlock</a:t>
            </a: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control</a:t>
            </a: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means</a:t>
            </a: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relational control</a:t>
            </a: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between</a:t>
            </a: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or</a:t>
            </a: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among</a:t>
            </a: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some</a:t>
            </a: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equipment shown as right.</a:t>
            </a:r>
            <a:r>
              <a:rPr kumimoji="1" lang="en-US" altLang="ja-JP" sz="2400" dirty="0">
                <a:latin typeface="ＭＳ Ｐゴシック" panose="020B0600070205080204" pitchFamily="50" charset="-128"/>
                <a:ea typeface="ＭＳ Ｐゴシック" panose="020B0600070205080204" pitchFamily="50" charset="-128"/>
              </a:rPr>
              <a:t> </a:t>
            </a:r>
          </a:p>
          <a:p>
            <a:r>
              <a:rPr lang="en-US" altLang="ja-JP" sz="2400" dirty="0">
                <a:latin typeface="ＭＳ Ｐゴシック" panose="020B0600070205080204" pitchFamily="50" charset="-128"/>
                <a:ea typeface="ＭＳ Ｐゴシック" panose="020B0600070205080204" pitchFamily="50" charset="-128"/>
              </a:rPr>
              <a:t>BSL-3 facility usually uses some interlock control.</a:t>
            </a:r>
          </a:p>
          <a:p>
            <a:r>
              <a:rPr lang="en-US" altLang="ja-JP" sz="2400" dirty="0">
                <a:latin typeface="ＭＳ Ｐゴシック" panose="020B0600070205080204" pitchFamily="50" charset="-128"/>
                <a:ea typeface="ＭＳ Ｐゴシック" panose="020B0600070205080204" pitchFamily="50" charset="-128"/>
              </a:rPr>
              <a:t>Interlock control has some types. For example, exclusive control, sequential control,  alternate control and others.</a:t>
            </a:r>
          </a:p>
        </p:txBody>
      </p:sp>
      <p:pic>
        <p:nvPicPr>
          <p:cNvPr id="5" name="図 4" descr="ダイアグラム&#10;&#10;自動的に生成された説明">
            <a:extLst>
              <a:ext uri="{FF2B5EF4-FFF2-40B4-BE49-F238E27FC236}">
                <a16:creationId xmlns:a16="http://schemas.microsoft.com/office/drawing/2014/main" id="{80C68B5D-3E5B-B087-1D7D-4FA6E759A8EE}"/>
              </a:ext>
            </a:extLst>
          </p:cNvPr>
          <p:cNvPicPr>
            <a:picLocks noChangeAspect="1"/>
          </p:cNvPicPr>
          <p:nvPr/>
        </p:nvPicPr>
        <p:blipFill>
          <a:blip r:embed="rId3"/>
          <a:stretch>
            <a:fillRect/>
          </a:stretch>
        </p:blipFill>
        <p:spPr>
          <a:xfrm>
            <a:off x="7909837" y="2989078"/>
            <a:ext cx="4257391" cy="2880000"/>
          </a:xfrm>
          <a:prstGeom prst="rect">
            <a:avLst/>
          </a:prstGeom>
        </p:spPr>
      </p:pic>
    </p:spTree>
    <p:extLst>
      <p:ext uri="{BB962C8B-B14F-4D97-AF65-F5344CB8AC3E}">
        <p14:creationId xmlns:p14="http://schemas.microsoft.com/office/powerpoint/2010/main" val="129584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2334F0-9FB6-4060-B548-D4C95BD530F7}"/>
              </a:ext>
            </a:extLst>
          </p:cNvPr>
          <p:cNvSpPr>
            <a:spLocks noGrp="1"/>
          </p:cNvSpPr>
          <p:nvPr>
            <p:ph type="title"/>
          </p:nvPr>
        </p:nvSpPr>
        <p:spPr>
          <a:xfrm>
            <a:off x="809999" y="447188"/>
            <a:ext cx="11203809" cy="1182829"/>
          </a:xfrm>
        </p:spPr>
        <p:txBody>
          <a:bodyPr/>
          <a:lstStyle/>
          <a:p>
            <a:r>
              <a:rPr lang="en-US" altLang="ja-JP" sz="4800" dirty="0">
                <a:latin typeface="ＭＳ Ｐゴシック" panose="020B0600070205080204" pitchFamily="50" charset="-128"/>
                <a:ea typeface="ＭＳ Ｐゴシック" panose="020B0600070205080204" pitchFamily="50" charset="-128"/>
              </a:rPr>
              <a:t>Exclusive control</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7097514-27A9-4683-B005-E5838C544478}"/>
              </a:ext>
            </a:extLst>
          </p:cNvPr>
          <p:cNvSpPr>
            <a:spLocks noGrp="1"/>
          </p:cNvSpPr>
          <p:nvPr>
            <p:ph idx="1"/>
          </p:nvPr>
        </p:nvSpPr>
        <p:spPr>
          <a:xfrm>
            <a:off x="818711" y="2222287"/>
            <a:ext cx="8063647" cy="4635713"/>
          </a:xfrm>
        </p:spPr>
        <p:txBody>
          <a:bodyPr>
            <a:normAutofit/>
          </a:bodyPr>
          <a:lstStyle/>
          <a:p>
            <a:r>
              <a:rPr kumimoji="1" lang="en-US" altLang="ja-JP" sz="2400" dirty="0">
                <a:latin typeface="ＭＳ Ｐゴシック" panose="020B0600070205080204" pitchFamily="50" charset="-128"/>
                <a:ea typeface="ＭＳ Ｐゴシック" panose="020B0600070205080204" pitchFamily="50" charset="-128"/>
              </a:rPr>
              <a:t>BSL-3 lab has main laboratory and other sub rooms.</a:t>
            </a:r>
          </a:p>
          <a:p>
            <a:r>
              <a:rPr lang="en-US" altLang="ja-JP" sz="2400" dirty="0">
                <a:latin typeface="ＭＳ Ｐゴシック" panose="020B0600070205080204" pitchFamily="50" charset="-128"/>
                <a:ea typeface="ＭＳ Ｐゴシック" panose="020B0600070205080204" pitchFamily="50" charset="-128"/>
              </a:rPr>
              <a:t>Their doors must not open at the same time shown as right.</a:t>
            </a:r>
          </a:p>
          <a:p>
            <a:r>
              <a:rPr kumimoji="1" lang="en-US" altLang="ja-JP" sz="2400" dirty="0">
                <a:latin typeface="ＭＳ Ｐゴシック" panose="020B0600070205080204" pitchFamily="50" charset="-128"/>
                <a:ea typeface="ＭＳ Ｐゴシック" panose="020B0600070205080204" pitchFamily="50" charset="-128"/>
              </a:rPr>
              <a:t>So, door system has exclusive control.</a:t>
            </a:r>
          </a:p>
          <a:p>
            <a:r>
              <a:rPr kumimoji="1" lang="en-US" altLang="ja-JP" sz="2400" dirty="0">
                <a:latin typeface="ＭＳ Ｐゴシック" panose="020B0600070205080204" pitchFamily="50" charset="-128"/>
                <a:ea typeface="ＭＳ Ｐゴシック" panose="020B0600070205080204" pitchFamily="50" charset="-128"/>
              </a:rPr>
              <a:t>Pass box door is same. </a:t>
            </a:r>
            <a:endParaRPr kumimoji="1" lang="ja-JP" altLang="en-US" dirty="0">
              <a:latin typeface="ＭＳ Ｐゴシック" panose="020B0600070205080204" pitchFamily="50" charset="-128"/>
              <a:ea typeface="ＭＳ Ｐゴシック" panose="020B0600070205080204" pitchFamily="50" charset="-128"/>
            </a:endParaRPr>
          </a:p>
        </p:txBody>
      </p:sp>
      <p:pic>
        <p:nvPicPr>
          <p:cNvPr id="5" name="図 4" descr="ダイアグラム, 図形&#10;&#10;自動的に生成された説明">
            <a:extLst>
              <a:ext uri="{FF2B5EF4-FFF2-40B4-BE49-F238E27FC236}">
                <a16:creationId xmlns:a16="http://schemas.microsoft.com/office/drawing/2014/main" id="{E2479D5C-2197-7884-3583-110E6BDDAB59}"/>
              </a:ext>
            </a:extLst>
          </p:cNvPr>
          <p:cNvPicPr>
            <a:picLocks noChangeAspect="1"/>
          </p:cNvPicPr>
          <p:nvPr/>
        </p:nvPicPr>
        <p:blipFill>
          <a:blip r:embed="rId3"/>
          <a:stretch>
            <a:fillRect/>
          </a:stretch>
        </p:blipFill>
        <p:spPr>
          <a:xfrm>
            <a:off x="8882359" y="2352797"/>
            <a:ext cx="3255580" cy="4246408"/>
          </a:xfrm>
          <a:prstGeom prst="rect">
            <a:avLst/>
          </a:prstGeom>
        </p:spPr>
      </p:pic>
    </p:spTree>
    <p:extLst>
      <p:ext uri="{BB962C8B-B14F-4D97-AF65-F5344CB8AC3E}">
        <p14:creationId xmlns:p14="http://schemas.microsoft.com/office/powerpoint/2010/main" val="358885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2334F0-9FB6-4060-B548-D4C95BD530F7}"/>
              </a:ext>
            </a:extLst>
          </p:cNvPr>
          <p:cNvSpPr>
            <a:spLocks noGrp="1"/>
          </p:cNvSpPr>
          <p:nvPr>
            <p:ph type="title"/>
          </p:nvPr>
        </p:nvSpPr>
        <p:spPr>
          <a:xfrm>
            <a:off x="809999" y="447188"/>
            <a:ext cx="11203809" cy="1182829"/>
          </a:xfrm>
        </p:spPr>
        <p:txBody>
          <a:bodyPr/>
          <a:lstStyle/>
          <a:p>
            <a:r>
              <a:rPr lang="en-US" altLang="ja-JP" sz="4800" dirty="0">
                <a:latin typeface="ＭＳ Ｐゴシック" panose="020B0600070205080204" pitchFamily="50" charset="-128"/>
                <a:ea typeface="ＭＳ Ｐゴシック" panose="020B0600070205080204" pitchFamily="50" charset="-128"/>
              </a:rPr>
              <a:t>Exclusive control/ Pass box</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7097514-27A9-4683-B005-E5838C544478}"/>
              </a:ext>
            </a:extLst>
          </p:cNvPr>
          <p:cNvSpPr>
            <a:spLocks noGrp="1"/>
          </p:cNvSpPr>
          <p:nvPr>
            <p:ph idx="1"/>
          </p:nvPr>
        </p:nvSpPr>
        <p:spPr>
          <a:xfrm>
            <a:off x="818712" y="2222287"/>
            <a:ext cx="8621530" cy="4635713"/>
          </a:xfrm>
        </p:spPr>
        <p:txBody>
          <a:bodyPr>
            <a:normAutofit/>
          </a:bodyPr>
          <a:lstStyle/>
          <a:p>
            <a:r>
              <a:rPr kumimoji="1" lang="en-US" altLang="ja-JP" sz="2400" dirty="0">
                <a:latin typeface="ＭＳ Ｐゴシック" panose="020B0600070205080204" pitchFamily="50" charset="-128"/>
                <a:ea typeface="ＭＳ Ｐゴシック" panose="020B0600070205080204" pitchFamily="50" charset="-128"/>
              </a:rPr>
              <a:t>Pass box usually has mechanical method for exclusive control.</a:t>
            </a:r>
          </a:p>
          <a:p>
            <a:r>
              <a:rPr lang="en-US" altLang="ja-JP" sz="2400" dirty="0">
                <a:latin typeface="ＭＳ Ｐゴシック" panose="020B0600070205080204" pitchFamily="50" charset="-128"/>
                <a:ea typeface="ＭＳ Ｐゴシック" panose="020B0600070205080204" pitchFamily="50" charset="-128"/>
              </a:rPr>
              <a:t>For example, mechanical method is shown as right.</a:t>
            </a:r>
          </a:p>
          <a:p>
            <a:r>
              <a:rPr kumimoji="1" lang="en-US" altLang="ja-JP" sz="2400" dirty="0">
                <a:latin typeface="ＭＳ Ｐゴシック" panose="020B0600070205080204" pitchFamily="50" charset="-128"/>
                <a:ea typeface="ＭＳ Ｐゴシック" panose="020B0600070205080204" pitchFamily="50" charset="-128"/>
              </a:rPr>
              <a:t>Mechanical method </a:t>
            </a:r>
            <a:r>
              <a:rPr lang="en-US" altLang="ja-JP" sz="2400" dirty="0">
                <a:latin typeface="ＭＳ Ｐゴシック" panose="020B0600070205080204" pitchFamily="50" charset="-128"/>
                <a:ea typeface="ＭＳ Ｐゴシック" panose="020B0600070205080204" pitchFamily="50" charset="-128"/>
              </a:rPr>
              <a:t>does not need power source and control circuit. So, repair is easy when broken. </a:t>
            </a:r>
            <a:endParaRPr kumimoji="1" lang="ja-JP" altLang="en-US" dirty="0">
              <a:latin typeface="ＭＳ Ｐゴシック" panose="020B0600070205080204" pitchFamily="50" charset="-128"/>
              <a:ea typeface="ＭＳ Ｐゴシック" panose="020B0600070205080204" pitchFamily="50" charset="-128"/>
            </a:endParaRPr>
          </a:p>
        </p:txBody>
      </p:sp>
      <p:pic>
        <p:nvPicPr>
          <p:cNvPr id="5" name="図 4">
            <a:extLst>
              <a:ext uri="{FF2B5EF4-FFF2-40B4-BE49-F238E27FC236}">
                <a16:creationId xmlns:a16="http://schemas.microsoft.com/office/drawing/2014/main" id="{E9039DCA-890D-249A-105F-0D96FB0090B1}"/>
              </a:ext>
            </a:extLst>
          </p:cNvPr>
          <p:cNvPicPr>
            <a:picLocks noChangeAspect="1"/>
          </p:cNvPicPr>
          <p:nvPr/>
        </p:nvPicPr>
        <p:blipFill>
          <a:blip r:embed="rId3"/>
          <a:srcRect/>
          <a:stretch/>
        </p:blipFill>
        <p:spPr>
          <a:xfrm>
            <a:off x="9440242" y="2271735"/>
            <a:ext cx="2699999" cy="4320000"/>
          </a:xfrm>
          <a:prstGeom prst="rect">
            <a:avLst/>
          </a:prstGeom>
        </p:spPr>
      </p:pic>
    </p:spTree>
    <p:extLst>
      <p:ext uri="{BB962C8B-B14F-4D97-AF65-F5344CB8AC3E}">
        <p14:creationId xmlns:p14="http://schemas.microsoft.com/office/powerpoint/2010/main" val="1398088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2334F0-9FB6-4060-B548-D4C95BD530F7}"/>
              </a:ext>
            </a:extLst>
          </p:cNvPr>
          <p:cNvSpPr>
            <a:spLocks noGrp="1"/>
          </p:cNvSpPr>
          <p:nvPr>
            <p:ph type="title"/>
          </p:nvPr>
        </p:nvSpPr>
        <p:spPr>
          <a:xfrm>
            <a:off x="809999" y="447188"/>
            <a:ext cx="11203809" cy="1182829"/>
          </a:xfrm>
        </p:spPr>
        <p:txBody>
          <a:bodyPr/>
          <a:lstStyle/>
          <a:p>
            <a:r>
              <a:rPr lang="en-US" altLang="ja-JP" sz="4800" dirty="0">
                <a:latin typeface="ＭＳ Ｐゴシック" panose="020B0600070205080204" pitchFamily="50" charset="-128"/>
                <a:ea typeface="ＭＳ Ｐゴシック" panose="020B0600070205080204" pitchFamily="50" charset="-128"/>
              </a:rPr>
              <a:t>Exclusive control/ 1 Door</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7097514-27A9-4683-B005-E5838C544478}"/>
              </a:ext>
            </a:extLst>
          </p:cNvPr>
          <p:cNvSpPr>
            <a:spLocks noGrp="1"/>
          </p:cNvSpPr>
          <p:nvPr>
            <p:ph idx="1"/>
          </p:nvPr>
        </p:nvSpPr>
        <p:spPr>
          <a:xfrm>
            <a:off x="818712" y="2222287"/>
            <a:ext cx="8227732" cy="4635713"/>
          </a:xfrm>
        </p:spPr>
        <p:txBody>
          <a:bodyPr>
            <a:normAutofit/>
          </a:bodyPr>
          <a:lstStyle/>
          <a:p>
            <a:r>
              <a:rPr kumimoji="1" lang="en-US" altLang="ja-JP" sz="2400" dirty="0">
                <a:latin typeface="ＭＳ Ｐゴシック" panose="020B0600070205080204" pitchFamily="50" charset="-128"/>
                <a:ea typeface="ＭＳ Ｐゴシック" panose="020B0600070205080204" pitchFamily="50" charset="-128"/>
              </a:rPr>
              <a:t>Door usually has electrical method for exclusive control.</a:t>
            </a:r>
          </a:p>
          <a:p>
            <a:r>
              <a:rPr lang="en-US" altLang="ja-JP" sz="2400" dirty="0">
                <a:latin typeface="ＭＳ Ｐゴシック" panose="020B0600070205080204" pitchFamily="50" charset="-128"/>
                <a:ea typeface="ＭＳ Ｐゴシック" panose="020B0600070205080204" pitchFamily="50" charset="-128"/>
              </a:rPr>
              <a:t>In case of 1 door (not including exclusive control), control circuit is shown as right. </a:t>
            </a:r>
          </a:p>
          <a:p>
            <a:pPr marL="0" indent="0">
              <a:buNone/>
            </a:pPr>
            <a:r>
              <a:rPr lang="en-US" altLang="ja-JP" sz="2400" dirty="0">
                <a:latin typeface="ＭＳ Ｐゴシック" panose="020B0600070205080204" pitchFamily="50" charset="-128"/>
                <a:ea typeface="ＭＳ Ｐゴシック" panose="020B0600070205080204" pitchFamily="50" charset="-128"/>
              </a:rPr>
              <a:t>      - U, V: Control power source, Single phase</a:t>
            </a:r>
          </a:p>
          <a:p>
            <a:pPr marL="0" indent="0">
              <a:buNone/>
            </a:pP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a:t>
            </a: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PB:</a:t>
            </a: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Push button switch, normally closed</a:t>
            </a:r>
          </a:p>
          <a:p>
            <a:pPr marL="0" indent="0">
              <a:buNone/>
            </a:pPr>
            <a:r>
              <a:rPr lang="en-US" altLang="ja-JP" sz="2400" dirty="0">
                <a:latin typeface="ＭＳ Ｐゴシック" panose="020B0600070205080204" pitchFamily="50" charset="-128"/>
                <a:ea typeface="ＭＳ Ｐゴシック" panose="020B0600070205080204" pitchFamily="50" charset="-128"/>
              </a:rPr>
              <a:t>      - Lock: Electromagnet, Motor and others, closed if charged  </a:t>
            </a:r>
          </a:p>
        </p:txBody>
      </p:sp>
      <p:pic>
        <p:nvPicPr>
          <p:cNvPr id="6" name="図 5">
            <a:extLst>
              <a:ext uri="{FF2B5EF4-FFF2-40B4-BE49-F238E27FC236}">
                <a16:creationId xmlns:a16="http://schemas.microsoft.com/office/drawing/2014/main" id="{E5A41531-79ED-5EFE-11A8-E7B723893A9F}"/>
              </a:ext>
            </a:extLst>
          </p:cNvPr>
          <p:cNvPicPr>
            <a:picLocks noChangeAspect="1"/>
          </p:cNvPicPr>
          <p:nvPr/>
        </p:nvPicPr>
        <p:blipFill>
          <a:blip r:embed="rId3"/>
          <a:srcRect/>
          <a:stretch/>
        </p:blipFill>
        <p:spPr>
          <a:xfrm>
            <a:off x="9046444" y="2500915"/>
            <a:ext cx="3104999" cy="4319998"/>
          </a:xfrm>
          <a:prstGeom prst="rect">
            <a:avLst/>
          </a:prstGeom>
        </p:spPr>
      </p:pic>
      <p:sp>
        <p:nvSpPr>
          <p:cNvPr id="5" name="吹き出し: 四角形 4">
            <a:extLst>
              <a:ext uri="{FF2B5EF4-FFF2-40B4-BE49-F238E27FC236}">
                <a16:creationId xmlns:a16="http://schemas.microsoft.com/office/drawing/2014/main" id="{1DBB0C13-912C-5353-25AD-015E7E0BF2F5}"/>
              </a:ext>
            </a:extLst>
          </p:cNvPr>
          <p:cNvSpPr/>
          <p:nvPr/>
        </p:nvSpPr>
        <p:spPr>
          <a:xfrm>
            <a:off x="7832783" y="152500"/>
            <a:ext cx="4320000" cy="2160000"/>
          </a:xfrm>
          <a:prstGeom prst="wedgeRectCallout">
            <a:avLst>
              <a:gd name="adj1" fmla="val -13997"/>
              <a:gd name="adj2" fmla="val 73915"/>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dirty="0"/>
              <a:t>2 PBs are always closed.</a:t>
            </a:r>
          </a:p>
          <a:p>
            <a:r>
              <a:rPr kumimoji="1" lang="en-US" altLang="ja-JP" dirty="0"/>
              <a:t>So, lock is always charged and closed.</a:t>
            </a:r>
          </a:p>
          <a:p>
            <a:r>
              <a:rPr kumimoji="1" lang="en-US" altLang="ja-JP" dirty="0"/>
              <a:t>If either PB is pushed and opened, lock is uncharged and opened.</a:t>
            </a:r>
          </a:p>
        </p:txBody>
      </p:sp>
    </p:spTree>
    <p:extLst>
      <p:ext uri="{BB962C8B-B14F-4D97-AF65-F5344CB8AC3E}">
        <p14:creationId xmlns:p14="http://schemas.microsoft.com/office/powerpoint/2010/main" val="3234319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2334F0-9FB6-4060-B548-D4C95BD530F7}"/>
              </a:ext>
            </a:extLst>
          </p:cNvPr>
          <p:cNvSpPr>
            <a:spLocks noGrp="1"/>
          </p:cNvSpPr>
          <p:nvPr>
            <p:ph type="title"/>
          </p:nvPr>
        </p:nvSpPr>
        <p:spPr>
          <a:xfrm>
            <a:off x="809999" y="447188"/>
            <a:ext cx="11203809" cy="1182829"/>
          </a:xfrm>
        </p:spPr>
        <p:txBody>
          <a:bodyPr/>
          <a:lstStyle/>
          <a:p>
            <a:r>
              <a:rPr lang="en-US" altLang="ja-JP" sz="4800" dirty="0">
                <a:latin typeface="ＭＳ Ｐゴシック" panose="020B0600070205080204" pitchFamily="50" charset="-128"/>
                <a:ea typeface="ＭＳ Ｐゴシック" panose="020B0600070205080204" pitchFamily="50" charset="-128"/>
              </a:rPr>
              <a:t>Exclusive control/ 2 Doors</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7097514-27A9-4683-B005-E5838C544478}"/>
              </a:ext>
            </a:extLst>
          </p:cNvPr>
          <p:cNvSpPr>
            <a:spLocks noGrp="1"/>
          </p:cNvSpPr>
          <p:nvPr>
            <p:ph idx="1"/>
          </p:nvPr>
        </p:nvSpPr>
        <p:spPr>
          <a:xfrm>
            <a:off x="818712" y="2222287"/>
            <a:ext cx="4707414" cy="4635713"/>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In case of 2 doors (including exclusive control), control circuit is shown as right.</a:t>
            </a:r>
          </a:p>
          <a:p>
            <a:pPr marL="0" indent="0">
              <a:buNone/>
            </a:pPr>
            <a:r>
              <a:rPr kumimoji="1" lang="en-US" altLang="ja-JP" sz="2400" dirty="0">
                <a:latin typeface="ＭＳ Ｐゴシック" panose="020B0600070205080204" pitchFamily="50" charset="-128"/>
                <a:ea typeface="ＭＳ Ｐゴシック" panose="020B0600070205080204" pitchFamily="50" charset="-128"/>
              </a:rPr>
              <a:t>       - R: Relay, opened if charged</a:t>
            </a:r>
            <a:endParaRPr lang="en-US" altLang="ja-JP" sz="2400" dirty="0">
              <a:latin typeface="ＭＳ Ｐゴシック" panose="020B0600070205080204" pitchFamily="50" charset="-128"/>
              <a:ea typeface="ＭＳ Ｐゴシック" panose="020B0600070205080204" pitchFamily="50" charset="-128"/>
            </a:endParaRPr>
          </a:p>
          <a:p>
            <a:endParaRPr lang="en-US" altLang="ja-JP" sz="2400" dirty="0">
              <a:latin typeface="ＭＳ Ｐゴシック" panose="020B0600070205080204" pitchFamily="50" charset="-128"/>
              <a:ea typeface="ＭＳ Ｐゴシック" panose="020B0600070205080204" pitchFamily="50" charset="-128"/>
            </a:endParaRPr>
          </a:p>
          <a:p>
            <a:pPr marL="0" indent="0">
              <a:buNone/>
            </a:pPr>
            <a:endParaRPr kumimoji="1" lang="ja-JP" altLang="en-US" dirty="0">
              <a:latin typeface="ＭＳ Ｐゴシック" panose="020B0600070205080204" pitchFamily="50" charset="-128"/>
              <a:ea typeface="ＭＳ Ｐゴシック" panose="020B0600070205080204" pitchFamily="50" charset="-128"/>
            </a:endParaRPr>
          </a:p>
        </p:txBody>
      </p:sp>
      <p:pic>
        <p:nvPicPr>
          <p:cNvPr id="5" name="図 4">
            <a:extLst>
              <a:ext uri="{FF2B5EF4-FFF2-40B4-BE49-F238E27FC236}">
                <a16:creationId xmlns:a16="http://schemas.microsoft.com/office/drawing/2014/main" id="{4FA700BA-C9EA-B8CC-68D2-30ADF54F81F5}"/>
              </a:ext>
            </a:extLst>
          </p:cNvPr>
          <p:cNvPicPr>
            <a:picLocks noChangeAspect="1"/>
          </p:cNvPicPr>
          <p:nvPr/>
        </p:nvPicPr>
        <p:blipFill>
          <a:blip r:embed="rId3"/>
          <a:srcRect/>
          <a:stretch/>
        </p:blipFill>
        <p:spPr>
          <a:xfrm>
            <a:off x="5526126" y="2498335"/>
            <a:ext cx="6614999" cy="4319999"/>
          </a:xfrm>
          <a:prstGeom prst="rect">
            <a:avLst/>
          </a:prstGeom>
        </p:spPr>
      </p:pic>
      <p:sp>
        <p:nvSpPr>
          <p:cNvPr id="4" name="吹き出し: 四角形 3">
            <a:extLst>
              <a:ext uri="{FF2B5EF4-FFF2-40B4-BE49-F238E27FC236}">
                <a16:creationId xmlns:a16="http://schemas.microsoft.com/office/drawing/2014/main" id="{1C42B81D-BA93-D1ED-28EB-1A5337CB480D}"/>
              </a:ext>
            </a:extLst>
          </p:cNvPr>
          <p:cNvSpPr/>
          <p:nvPr/>
        </p:nvSpPr>
        <p:spPr>
          <a:xfrm>
            <a:off x="7832783" y="74173"/>
            <a:ext cx="4320000" cy="2160000"/>
          </a:xfrm>
          <a:prstGeom prst="wedgeRectCallout">
            <a:avLst>
              <a:gd name="adj1" fmla="val -20387"/>
              <a:gd name="adj2" fmla="val 72318"/>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dirty="0"/>
              <a:t>2 PBs are always closed. So, lock is always charged and closed. Also, R is charged and opened. </a:t>
            </a:r>
          </a:p>
          <a:p>
            <a:r>
              <a:rPr kumimoji="1" lang="en-US" altLang="ja-JP" dirty="0"/>
              <a:t>If either PB is pushed and opened, lock is uncharged and opened. Also, R is uncharged and closed. Further R makes next PBs invalid. </a:t>
            </a:r>
          </a:p>
        </p:txBody>
      </p:sp>
    </p:spTree>
    <p:extLst>
      <p:ext uri="{BB962C8B-B14F-4D97-AF65-F5344CB8AC3E}">
        <p14:creationId xmlns:p14="http://schemas.microsoft.com/office/powerpoint/2010/main" val="4179030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2334F0-9FB6-4060-B548-D4C95BD530F7}"/>
              </a:ext>
            </a:extLst>
          </p:cNvPr>
          <p:cNvSpPr>
            <a:spLocks noGrp="1"/>
          </p:cNvSpPr>
          <p:nvPr>
            <p:ph type="title"/>
          </p:nvPr>
        </p:nvSpPr>
        <p:spPr>
          <a:xfrm>
            <a:off x="809999" y="447188"/>
            <a:ext cx="11203809" cy="1182829"/>
          </a:xfrm>
        </p:spPr>
        <p:txBody>
          <a:bodyPr/>
          <a:lstStyle/>
          <a:p>
            <a:r>
              <a:rPr lang="en-US" altLang="ja-JP" sz="4800" dirty="0">
                <a:latin typeface="ＭＳ Ｐゴシック" panose="020B0600070205080204" pitchFamily="50" charset="-128"/>
                <a:ea typeface="ＭＳ Ｐゴシック" panose="020B0600070205080204" pitchFamily="50" charset="-128"/>
              </a:rPr>
              <a:t>Exclusive control/ 3 Doors</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7097514-27A9-4683-B005-E5838C544478}"/>
              </a:ext>
            </a:extLst>
          </p:cNvPr>
          <p:cNvSpPr>
            <a:spLocks noGrp="1"/>
          </p:cNvSpPr>
          <p:nvPr>
            <p:ph idx="1"/>
          </p:nvPr>
        </p:nvSpPr>
        <p:spPr>
          <a:xfrm>
            <a:off x="818713" y="2222287"/>
            <a:ext cx="4320000" cy="4635713"/>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In case of 3 doors (including exclusive control), control circuit is shown as right.</a:t>
            </a:r>
          </a:p>
          <a:p>
            <a:r>
              <a:rPr lang="en-US" altLang="ja-JP" sz="2400" dirty="0">
                <a:latin typeface="ＭＳ Ｐゴシック" panose="020B0600070205080204" pitchFamily="50" charset="-128"/>
                <a:ea typeface="ＭＳ Ｐゴシック" panose="020B0600070205080204" pitchFamily="50" charset="-128"/>
              </a:rPr>
              <a:t>Actually, PB nearest to corridor must be replaced to secured SW. </a:t>
            </a:r>
          </a:p>
          <a:p>
            <a:r>
              <a:rPr kumimoji="1" lang="en-US" altLang="ja-JP" sz="2400" dirty="0">
                <a:latin typeface="ＭＳ Ｐゴシック" panose="020B0600070205080204" pitchFamily="50" charset="-128"/>
                <a:ea typeface="ＭＳ Ｐゴシック" panose="020B0600070205080204" pitchFamily="50" charset="-128"/>
              </a:rPr>
              <a:t>Control power source must be separated in order to disable lock during</a:t>
            </a: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maintenance.</a:t>
            </a:r>
            <a:endParaRPr kumimoji="1" lang="ja-JP" altLang="en-US" sz="2400" dirty="0">
              <a:latin typeface="ＭＳ Ｐゴシック" panose="020B0600070205080204" pitchFamily="50" charset="-128"/>
              <a:ea typeface="ＭＳ Ｐゴシック" panose="020B0600070205080204" pitchFamily="50" charset="-128"/>
            </a:endParaRPr>
          </a:p>
        </p:txBody>
      </p:sp>
      <p:pic>
        <p:nvPicPr>
          <p:cNvPr id="5" name="図 4">
            <a:extLst>
              <a:ext uri="{FF2B5EF4-FFF2-40B4-BE49-F238E27FC236}">
                <a16:creationId xmlns:a16="http://schemas.microsoft.com/office/drawing/2014/main" id="{4FA700BA-C9EA-B8CC-68D2-30ADF54F81F5}"/>
              </a:ext>
            </a:extLst>
          </p:cNvPr>
          <p:cNvPicPr>
            <a:picLocks noChangeAspect="1"/>
          </p:cNvPicPr>
          <p:nvPr/>
        </p:nvPicPr>
        <p:blipFill>
          <a:blip r:embed="rId3"/>
          <a:srcRect/>
          <a:stretch/>
        </p:blipFill>
        <p:spPr>
          <a:xfrm>
            <a:off x="5165326" y="2640352"/>
            <a:ext cx="6975000" cy="3599999"/>
          </a:xfrm>
          <a:prstGeom prst="rect">
            <a:avLst/>
          </a:prstGeom>
        </p:spPr>
      </p:pic>
      <p:sp>
        <p:nvSpPr>
          <p:cNvPr id="4" name="吹き出し: 四角形 3">
            <a:extLst>
              <a:ext uri="{FF2B5EF4-FFF2-40B4-BE49-F238E27FC236}">
                <a16:creationId xmlns:a16="http://schemas.microsoft.com/office/drawing/2014/main" id="{6151C9C5-E2CA-D579-846C-E105D273E039}"/>
              </a:ext>
            </a:extLst>
          </p:cNvPr>
          <p:cNvSpPr/>
          <p:nvPr/>
        </p:nvSpPr>
        <p:spPr>
          <a:xfrm>
            <a:off x="7820983" y="221512"/>
            <a:ext cx="4320000" cy="2160000"/>
          </a:xfrm>
          <a:prstGeom prst="wedgeRectCallout">
            <a:avLst>
              <a:gd name="adj1" fmla="val -20387"/>
              <a:gd name="adj2" fmla="val 72318"/>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dirty="0"/>
              <a:t>Anteroom1 affects to Anteroom2.</a:t>
            </a:r>
          </a:p>
          <a:p>
            <a:r>
              <a:rPr kumimoji="1" lang="en-US" altLang="ja-JP" dirty="0"/>
              <a:t>Anteroom2 affects to Anteroom1 and Lab. </a:t>
            </a:r>
          </a:p>
          <a:p>
            <a:r>
              <a:rPr kumimoji="1" lang="en-US" altLang="ja-JP" dirty="0"/>
              <a:t>Lab affects to anteroom2.</a:t>
            </a:r>
          </a:p>
        </p:txBody>
      </p:sp>
    </p:spTree>
    <p:extLst>
      <p:ext uri="{BB962C8B-B14F-4D97-AF65-F5344CB8AC3E}">
        <p14:creationId xmlns:p14="http://schemas.microsoft.com/office/powerpoint/2010/main" val="2244692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2334F0-9FB6-4060-B548-D4C95BD530F7}"/>
              </a:ext>
            </a:extLst>
          </p:cNvPr>
          <p:cNvSpPr>
            <a:spLocks noGrp="1"/>
          </p:cNvSpPr>
          <p:nvPr>
            <p:ph type="title"/>
          </p:nvPr>
        </p:nvSpPr>
        <p:spPr>
          <a:xfrm>
            <a:off x="809999" y="447188"/>
            <a:ext cx="11203809" cy="1182829"/>
          </a:xfrm>
        </p:spPr>
        <p:txBody>
          <a:bodyPr/>
          <a:lstStyle/>
          <a:p>
            <a:r>
              <a:rPr lang="en-US" altLang="ja-JP" sz="4800" dirty="0">
                <a:latin typeface="ＭＳ Ｐゴシック" panose="020B0600070205080204" pitchFamily="50" charset="-128"/>
                <a:ea typeface="ＭＳ Ｐゴシック" panose="020B0600070205080204" pitchFamily="50" charset="-128"/>
              </a:rPr>
              <a:t>Sequential control</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7097514-27A9-4683-B005-E5838C544478}"/>
              </a:ext>
            </a:extLst>
          </p:cNvPr>
          <p:cNvSpPr>
            <a:spLocks noGrp="1"/>
          </p:cNvSpPr>
          <p:nvPr>
            <p:ph idx="1"/>
          </p:nvPr>
        </p:nvSpPr>
        <p:spPr>
          <a:xfrm>
            <a:off x="818712" y="2222287"/>
            <a:ext cx="6568573" cy="3636511"/>
          </a:xfrm>
        </p:spPr>
        <p:txBody>
          <a:bodyPr>
            <a:normAutofit/>
          </a:bodyPr>
          <a:lstStyle/>
          <a:p>
            <a:r>
              <a:rPr kumimoji="1" lang="en-US" altLang="ja-JP" sz="2400" dirty="0">
                <a:latin typeface="ＭＳ Ｐゴシック" panose="020B0600070205080204" pitchFamily="50" charset="-128"/>
                <a:ea typeface="ＭＳ Ｐゴシック" panose="020B0600070205080204" pitchFamily="50" charset="-128"/>
              </a:rPr>
              <a:t>BSL-3 lab must be kept negative pressure.</a:t>
            </a:r>
          </a:p>
          <a:p>
            <a:r>
              <a:rPr kumimoji="1" lang="en-US" altLang="ja-JP" sz="2400" dirty="0">
                <a:latin typeface="ＭＳ Ｐゴシック" panose="020B0600070205080204" pitchFamily="50" charset="-128"/>
                <a:ea typeface="ＭＳ Ｐゴシック" panose="020B0600070205080204" pitchFamily="50" charset="-128"/>
              </a:rPr>
              <a:t>So, fan system has sequential control. </a:t>
            </a:r>
          </a:p>
          <a:p>
            <a:r>
              <a:rPr kumimoji="1" lang="en-US" altLang="ja-JP" sz="2400" dirty="0">
                <a:latin typeface="ＭＳ Ｐゴシック" panose="020B0600070205080204" pitchFamily="50" charset="-128"/>
                <a:ea typeface="ＭＳ Ｐゴシック" panose="020B0600070205080204" pitchFamily="50" charset="-128"/>
              </a:rPr>
              <a:t>When system starts, at first, exhaust fan starts, next, supply fan starts</a:t>
            </a: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shown</a:t>
            </a: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as</a:t>
            </a: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right</a:t>
            </a: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[A]</a:t>
            </a:r>
            <a:r>
              <a:rPr kumimoji="1" lang="en-US" altLang="ja-JP" sz="2400" dirty="0">
                <a:latin typeface="ＭＳ Ｐゴシック" panose="020B0600070205080204" pitchFamily="50" charset="-128"/>
                <a:ea typeface="ＭＳ Ｐゴシック" panose="020B0600070205080204" pitchFamily="50" charset="-128"/>
              </a:rPr>
              <a:t>. </a:t>
            </a:r>
          </a:p>
          <a:p>
            <a:r>
              <a:rPr kumimoji="1" lang="en-US" altLang="ja-JP" sz="2400" dirty="0">
                <a:latin typeface="ＭＳ Ｐゴシック" panose="020B0600070205080204" pitchFamily="50" charset="-128"/>
                <a:ea typeface="ＭＳ Ｐゴシック" panose="020B0600070205080204" pitchFamily="50" charset="-128"/>
              </a:rPr>
              <a:t>When system stops, at first, supply fan stops, next, exhaust fan stops shown as right </a:t>
            </a:r>
            <a:r>
              <a:rPr lang="en-US" altLang="ja-JP" sz="2400" dirty="0">
                <a:latin typeface="ＭＳ Ｐゴシック" panose="020B0600070205080204" pitchFamily="50" charset="-128"/>
                <a:ea typeface="ＭＳ Ｐゴシック" panose="020B0600070205080204" pitchFamily="50" charset="-128"/>
              </a:rPr>
              <a:t>[</a:t>
            </a:r>
            <a:r>
              <a:rPr kumimoji="1" lang="en-US" altLang="ja-JP" sz="2400" dirty="0">
                <a:latin typeface="ＭＳ Ｐゴシック" panose="020B0600070205080204" pitchFamily="50" charset="-128"/>
                <a:ea typeface="ＭＳ Ｐゴシック" panose="020B0600070205080204" pitchFamily="50" charset="-128"/>
              </a:rPr>
              <a:t>B].  </a:t>
            </a:r>
            <a:endParaRPr kumimoji="1" lang="ja-JP" altLang="en-US" dirty="0">
              <a:latin typeface="ＭＳ Ｐゴシック" panose="020B0600070205080204" pitchFamily="50" charset="-128"/>
              <a:ea typeface="ＭＳ Ｐゴシック" panose="020B0600070205080204" pitchFamily="50" charset="-128"/>
            </a:endParaRPr>
          </a:p>
        </p:txBody>
      </p:sp>
      <p:pic>
        <p:nvPicPr>
          <p:cNvPr id="5" name="図 4">
            <a:extLst>
              <a:ext uri="{FF2B5EF4-FFF2-40B4-BE49-F238E27FC236}">
                <a16:creationId xmlns:a16="http://schemas.microsoft.com/office/drawing/2014/main" id="{070E616D-B0D8-5E37-E276-3BB26A79ED39}"/>
              </a:ext>
            </a:extLst>
          </p:cNvPr>
          <p:cNvPicPr>
            <a:picLocks noChangeAspect="1"/>
          </p:cNvPicPr>
          <p:nvPr/>
        </p:nvPicPr>
        <p:blipFill>
          <a:blip r:embed="rId3"/>
          <a:srcRect/>
          <a:stretch/>
        </p:blipFill>
        <p:spPr>
          <a:xfrm>
            <a:off x="7387285" y="2217974"/>
            <a:ext cx="4751999" cy="4319999"/>
          </a:xfrm>
          <a:prstGeom prst="rect">
            <a:avLst/>
          </a:prstGeom>
        </p:spPr>
      </p:pic>
    </p:spTree>
    <p:extLst>
      <p:ext uri="{BB962C8B-B14F-4D97-AF65-F5344CB8AC3E}">
        <p14:creationId xmlns:p14="http://schemas.microsoft.com/office/powerpoint/2010/main" val="241468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2334F0-9FB6-4060-B548-D4C95BD530F7}"/>
              </a:ext>
            </a:extLst>
          </p:cNvPr>
          <p:cNvSpPr>
            <a:spLocks noGrp="1"/>
          </p:cNvSpPr>
          <p:nvPr>
            <p:ph type="title"/>
          </p:nvPr>
        </p:nvSpPr>
        <p:spPr>
          <a:xfrm>
            <a:off x="809999" y="447188"/>
            <a:ext cx="11203809" cy="1182829"/>
          </a:xfrm>
        </p:spPr>
        <p:txBody>
          <a:bodyPr/>
          <a:lstStyle/>
          <a:p>
            <a:r>
              <a:rPr lang="en-US" altLang="ja-JP" sz="4800" dirty="0">
                <a:latin typeface="ＭＳ Ｐゴシック" panose="020B0600070205080204" pitchFamily="50" charset="-128"/>
                <a:ea typeface="ＭＳ Ｐゴシック" panose="020B0600070205080204" pitchFamily="50" charset="-128"/>
              </a:rPr>
              <a:t>Sequential control/ 1 Fan</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17097514-27A9-4683-B005-E5838C544478}"/>
              </a:ext>
            </a:extLst>
          </p:cNvPr>
          <p:cNvSpPr>
            <a:spLocks noGrp="1"/>
          </p:cNvSpPr>
          <p:nvPr>
            <p:ph idx="1"/>
          </p:nvPr>
        </p:nvSpPr>
        <p:spPr>
          <a:xfrm>
            <a:off x="818711" y="1915065"/>
            <a:ext cx="7116817" cy="4942936"/>
          </a:xfrm>
        </p:spPr>
        <p:txBody>
          <a:bodyPr>
            <a:normAutofit/>
          </a:bodyPr>
          <a:lstStyle/>
          <a:p>
            <a:r>
              <a:rPr kumimoji="1" lang="en-US" altLang="ja-JP" sz="2400" dirty="0">
                <a:latin typeface="ＭＳ Ｐゴシック" panose="020B0600070205080204" pitchFamily="50" charset="-128"/>
                <a:ea typeface="ＭＳ Ｐゴシック" panose="020B0600070205080204" pitchFamily="50" charset="-128"/>
              </a:rPr>
              <a:t>In case of 1fan (not including sequential control), control circuit is shown as right. This circuit includes self-holding</a:t>
            </a: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function (Note).</a:t>
            </a:r>
            <a:endParaRPr kumimoji="1" lang="en-US" altLang="ja-JP" sz="2400" dirty="0">
              <a:latin typeface="ＭＳ Ｐゴシック" panose="020B0600070205080204" pitchFamily="50" charset="-128"/>
              <a:ea typeface="ＭＳ Ｐゴシック" panose="020B0600070205080204" pitchFamily="50" charset="-128"/>
            </a:endParaRPr>
          </a:p>
          <a:p>
            <a:pPr marL="0" indent="0">
              <a:buNone/>
            </a:pPr>
            <a:r>
              <a:rPr lang="en-US" altLang="ja-JP" sz="2400" dirty="0">
                <a:latin typeface="ＭＳ Ｐゴシック" panose="020B0600070205080204" pitchFamily="50" charset="-128"/>
                <a:ea typeface="ＭＳ Ｐゴシック" panose="020B0600070205080204" pitchFamily="50" charset="-128"/>
              </a:rPr>
              <a:t>      - R, S, T: Main power source, 3 phase</a:t>
            </a:r>
          </a:p>
          <a:p>
            <a:pPr marL="0" indent="0">
              <a:buNone/>
            </a:pPr>
            <a:r>
              <a:rPr lang="en-US" altLang="ja-JP" sz="2400" dirty="0">
                <a:latin typeface="ＭＳ Ｐゴシック" panose="020B0600070205080204" pitchFamily="50" charset="-128"/>
                <a:ea typeface="ＭＳ Ｐゴシック" panose="020B0600070205080204" pitchFamily="50" charset="-128"/>
              </a:rPr>
              <a:t>      - U, V: Control power source, Single phase</a:t>
            </a:r>
          </a:p>
          <a:p>
            <a:pPr marL="0" indent="0">
              <a:buNone/>
            </a:pPr>
            <a:r>
              <a:rPr lang="en-US" altLang="ja-JP" sz="2400" dirty="0">
                <a:latin typeface="ＭＳ Ｐゴシック" panose="020B0600070205080204" pitchFamily="50" charset="-128"/>
                <a:ea typeface="ＭＳ Ｐゴシック" panose="020B0600070205080204" pitchFamily="50" charset="-128"/>
              </a:rPr>
              <a:t>      - CB: Circuit Breaker</a:t>
            </a:r>
          </a:p>
          <a:p>
            <a:pPr marL="0" indent="0">
              <a:buNone/>
            </a:pPr>
            <a:r>
              <a:rPr kumimoji="1" lang="en-US" altLang="ja-JP" sz="2400" dirty="0">
                <a:latin typeface="ＭＳ Ｐゴシック" panose="020B0600070205080204" pitchFamily="50" charset="-128"/>
                <a:ea typeface="ＭＳ Ｐゴシック" panose="020B0600070205080204" pitchFamily="50" charset="-128"/>
              </a:rPr>
              <a:t>      - MC: Magnetic Contactor</a:t>
            </a:r>
          </a:p>
          <a:p>
            <a:pPr marL="0" indent="0">
              <a:buNone/>
            </a:pPr>
            <a:r>
              <a:rPr lang="en-US" altLang="ja-JP" sz="2400" dirty="0">
                <a:latin typeface="ＭＳ Ｐゴシック" panose="020B0600070205080204" pitchFamily="50" charset="-128"/>
                <a:ea typeface="ＭＳ Ｐゴシック" panose="020B0600070205080204" pitchFamily="50" charset="-128"/>
              </a:rPr>
              <a:t>      - TR: Thermal Relay</a:t>
            </a:r>
          </a:p>
          <a:p>
            <a:pPr marL="0" indent="0">
              <a:buNone/>
            </a:pPr>
            <a:r>
              <a:rPr kumimoji="1" lang="en-US" altLang="ja-JP" sz="2400" dirty="0">
                <a:latin typeface="ＭＳ Ｐゴシック" panose="020B0600070205080204" pitchFamily="50" charset="-128"/>
                <a:ea typeface="ＭＳ Ｐゴシック" panose="020B0600070205080204" pitchFamily="50" charset="-128"/>
              </a:rPr>
              <a:t>      - M: Motor</a:t>
            </a:r>
          </a:p>
          <a:p>
            <a:pPr marL="0" indent="0">
              <a:buNone/>
            </a:pPr>
            <a:r>
              <a:rPr lang="en-US" altLang="ja-JP" sz="2400" dirty="0">
                <a:latin typeface="ＭＳ Ｐゴシック" panose="020B0600070205080204" pitchFamily="50" charset="-128"/>
                <a:ea typeface="ＭＳ Ｐゴシック" panose="020B0600070205080204" pitchFamily="50" charset="-128"/>
              </a:rPr>
              <a:t>      - PB: Push Button switch</a:t>
            </a:r>
            <a:endParaRPr kumimoji="1" lang="ja-JP" altLang="en-US" dirty="0">
              <a:latin typeface="ＭＳ Ｐゴシック" panose="020B0600070205080204" pitchFamily="50" charset="-128"/>
              <a:ea typeface="ＭＳ Ｐゴシック" panose="020B0600070205080204" pitchFamily="50" charset="-128"/>
            </a:endParaRPr>
          </a:p>
        </p:txBody>
      </p:sp>
      <p:pic>
        <p:nvPicPr>
          <p:cNvPr id="6" name="図 5">
            <a:extLst>
              <a:ext uri="{FF2B5EF4-FFF2-40B4-BE49-F238E27FC236}">
                <a16:creationId xmlns:a16="http://schemas.microsoft.com/office/drawing/2014/main" id="{CFFFDA7C-B1B5-B23C-61F4-33AE257B5107}"/>
              </a:ext>
            </a:extLst>
          </p:cNvPr>
          <p:cNvPicPr>
            <a:picLocks noChangeAspect="1"/>
          </p:cNvPicPr>
          <p:nvPr/>
        </p:nvPicPr>
        <p:blipFill>
          <a:blip r:embed="rId3"/>
          <a:srcRect/>
          <a:stretch/>
        </p:blipFill>
        <p:spPr>
          <a:xfrm>
            <a:off x="7952781" y="2502581"/>
            <a:ext cx="4192941" cy="4320000"/>
          </a:xfrm>
          <a:prstGeom prst="rect">
            <a:avLst/>
          </a:prstGeom>
        </p:spPr>
      </p:pic>
      <p:sp>
        <p:nvSpPr>
          <p:cNvPr id="4" name="吹き出し: 四角形 3">
            <a:extLst>
              <a:ext uri="{FF2B5EF4-FFF2-40B4-BE49-F238E27FC236}">
                <a16:creationId xmlns:a16="http://schemas.microsoft.com/office/drawing/2014/main" id="{D970BA8D-E672-0C8A-A2FF-B7A9BE8DDE65}"/>
              </a:ext>
            </a:extLst>
          </p:cNvPr>
          <p:cNvSpPr/>
          <p:nvPr/>
        </p:nvSpPr>
        <p:spPr>
          <a:xfrm>
            <a:off x="7643000" y="52672"/>
            <a:ext cx="4500000" cy="2340000"/>
          </a:xfrm>
          <a:prstGeom prst="wedgeRectCallout">
            <a:avLst>
              <a:gd name="adj1" fmla="val -6584"/>
              <a:gd name="adj2" fmla="val 62023"/>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1600" dirty="0"/>
              <a:t>PB(on) is always opened and PB(Off) is always closed.</a:t>
            </a:r>
          </a:p>
          <a:p>
            <a:r>
              <a:rPr kumimoji="1" lang="en-US" altLang="ja-JP" sz="1600" dirty="0"/>
              <a:t>If PB(On) is pushed and closed, MC is charged. Also, MC makes self-holding (contact next to PB(On) is closed).  </a:t>
            </a:r>
          </a:p>
          <a:p>
            <a:r>
              <a:rPr kumimoji="1" lang="en-US" altLang="ja-JP" sz="1600" dirty="0"/>
              <a:t>After if PB(On) is opened, MC is charged as it is by self-holding. </a:t>
            </a:r>
          </a:p>
          <a:p>
            <a:r>
              <a:rPr kumimoji="1" lang="en-US" altLang="ja-JP" sz="1600" dirty="0"/>
              <a:t>After if PB(Off) is pushed and opened, MC is uncharged.</a:t>
            </a:r>
          </a:p>
        </p:txBody>
      </p:sp>
    </p:spTree>
    <p:extLst>
      <p:ext uri="{BB962C8B-B14F-4D97-AF65-F5344CB8AC3E}">
        <p14:creationId xmlns:p14="http://schemas.microsoft.com/office/powerpoint/2010/main" val="22248699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ォータブル">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クォータブル</Template>
  <TotalTime>17563</TotalTime>
  <Words>2291</Words>
  <Application>Microsoft Office PowerPoint</Application>
  <PresentationFormat>ワイド画面</PresentationFormat>
  <Paragraphs>158</Paragraphs>
  <Slides>18</Slides>
  <Notes>18</Notes>
  <HiddenSlides>0</HiddenSlides>
  <MMClips>1</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18</vt:i4>
      </vt:variant>
    </vt:vector>
  </HeadingPairs>
  <TitlesOfParts>
    <vt:vector size="23" baseType="lpstr">
      <vt:lpstr>ＭＳ Ｐゴシック</vt:lpstr>
      <vt:lpstr>游ゴシック</vt:lpstr>
      <vt:lpstr>Century Gothic</vt:lpstr>
      <vt:lpstr>Wingdings 2</vt:lpstr>
      <vt:lpstr>クォータブル</vt:lpstr>
      <vt:lpstr>Interlock control in BSL3 Lab</vt:lpstr>
      <vt:lpstr>Interlock control</vt:lpstr>
      <vt:lpstr>Exclusive control</vt:lpstr>
      <vt:lpstr>Exclusive control/ Pass box</vt:lpstr>
      <vt:lpstr>Exclusive control/ 1 Door</vt:lpstr>
      <vt:lpstr>Exclusive control/ 2 Doors</vt:lpstr>
      <vt:lpstr>Exclusive control/ 3 Doors</vt:lpstr>
      <vt:lpstr>Sequential control</vt:lpstr>
      <vt:lpstr>Sequential control/ 1 Fan</vt:lpstr>
      <vt:lpstr>Note/ Self-holding function</vt:lpstr>
      <vt:lpstr>Sequential control/ 2 Fans</vt:lpstr>
      <vt:lpstr>Sequential control/ Other system</vt:lpstr>
      <vt:lpstr>Sequential control/ 3 Equipment</vt:lpstr>
      <vt:lpstr>Alternate control</vt:lpstr>
      <vt:lpstr>Alternate control/ Pump (1/3)</vt:lpstr>
      <vt:lpstr>Alternate control/ Pump (2/3)</vt:lpstr>
      <vt:lpstr>Alternate control/ Pump (3/3)</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ON BSL3 LAB</dc:title>
  <dc:creator>三木 秀樹</dc:creator>
  <cp:lastModifiedBy>HIDEKI MIKI</cp:lastModifiedBy>
  <cp:revision>229</cp:revision>
  <dcterms:created xsi:type="dcterms:W3CDTF">2019-06-24T10:31:06Z</dcterms:created>
  <dcterms:modified xsi:type="dcterms:W3CDTF">2024-03-04T12:20:45Z</dcterms:modified>
</cp:coreProperties>
</file>